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8" r:id="rId6"/>
    <p:sldId id="272" r:id="rId7"/>
    <p:sldId id="269" r:id="rId8"/>
    <p:sldId id="271" r:id="rId9"/>
    <p:sldId id="263" r:id="rId10"/>
    <p:sldId id="260" r:id="rId11"/>
  </p:sldIdLst>
  <p:sldSz cx="10680700" cy="75565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"/>
        <a:ea typeface="Times"/>
        <a:cs typeface="Times"/>
        <a:sym typeface="Time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"/>
          <a:ea typeface="Times"/>
          <a:cs typeface="Time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"/>
          <a:ea typeface="Times"/>
          <a:cs typeface="Time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1" autoAdjust="0"/>
  </p:normalViewPr>
  <p:slideViewPr>
    <p:cSldViewPr snapToGrid="0">
      <p:cViewPr varScale="1">
        <p:scale>
          <a:sx n="99" d="100"/>
          <a:sy n="99" d="100"/>
        </p:scale>
        <p:origin x="1464" y="114"/>
      </p:cViewPr>
      <p:guideLst>
        <p:guide orient="horz" pos="2380"/>
        <p:guide pos="33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57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3491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Background to the scheme</a:t>
            </a:r>
          </a:p>
        </p:txBody>
      </p:sp>
    </p:spTree>
    <p:extLst>
      <p:ext uri="{BB962C8B-B14F-4D97-AF65-F5344CB8AC3E}">
        <p14:creationId xmlns:p14="http://schemas.microsoft.com/office/powerpoint/2010/main" val="414041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Schools, parents, residents, police, ward </a:t>
            </a:r>
            <a:r>
              <a:rPr lang="en-GB" dirty="0" err="1"/>
              <a:t>cllrs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6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street enforcement impractical</a:t>
            </a:r>
          </a:p>
          <a:p>
            <a:r>
              <a:rPr lang="en-GB" dirty="0"/>
              <a:t>Eric Pickles</a:t>
            </a:r>
          </a:p>
          <a:p>
            <a:r>
              <a:rPr lang="en-GB" dirty="0"/>
              <a:t>Zig</a:t>
            </a:r>
            <a:r>
              <a:rPr lang="en-GB" baseline="0" dirty="0"/>
              <a:t> zag infringement only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If approved Penalty Charge Notice (parking ticket) issued with a fine </a:t>
            </a:r>
            <a:r>
              <a:rPr lang="en-GB" sz="1200" b="1" dirty="0">
                <a:solidFill>
                  <a:srgbClr val="84006F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£130,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reduced to </a:t>
            </a:r>
            <a:r>
              <a:rPr lang="en-GB" sz="1200" b="1" dirty="0">
                <a:solidFill>
                  <a:srgbClr val="84006F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£65 </a:t>
            </a: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paid within 14 days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imes" panose="02020603050405020304" pitchFamily="18" charset="0"/>
                <a:cs typeface="Times" panose="02020603050405020304" pitchFamily="18" charset="0"/>
              </a:rPr>
              <a:t>Total PCN income = £266,645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0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 Chads 2016 survey results instead of 2017</a:t>
            </a:r>
          </a:p>
        </p:txBody>
      </p:sp>
    </p:spTree>
    <p:extLst>
      <p:ext uri="{BB962C8B-B14F-4D97-AF65-F5344CB8AC3E}">
        <p14:creationId xmlns:p14="http://schemas.microsoft.com/office/powerpoint/2010/main" val="80665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LRSC conference case study</a:t>
            </a:r>
          </a:p>
        </p:txBody>
      </p:sp>
    </p:spTree>
    <p:extLst>
      <p:ext uri="{BB962C8B-B14F-4D97-AF65-F5344CB8AC3E}">
        <p14:creationId xmlns:p14="http://schemas.microsoft.com/office/powerpoint/2010/main" val="299420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Legal challenge</a:t>
            </a:r>
          </a:p>
        </p:txBody>
      </p:sp>
    </p:spTree>
    <p:extLst>
      <p:ext uri="{BB962C8B-B14F-4D97-AF65-F5344CB8AC3E}">
        <p14:creationId xmlns:p14="http://schemas.microsoft.com/office/powerpoint/2010/main" val="116641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Location</a:t>
            </a:r>
            <a:r>
              <a:rPr lang="en-GB" u="sng" baseline="0" dirty="0"/>
              <a:t> criteria</a:t>
            </a:r>
          </a:p>
          <a:p>
            <a:endParaRPr lang="en-GB" dirty="0"/>
          </a:p>
          <a:p>
            <a:r>
              <a:rPr lang="en-GB" dirty="0"/>
              <a:t>Physical</a:t>
            </a:r>
            <a:r>
              <a:rPr lang="en-GB" baseline="0" dirty="0"/>
              <a:t> location</a:t>
            </a:r>
          </a:p>
          <a:p>
            <a:r>
              <a:rPr lang="en-GB" baseline="0" dirty="0"/>
              <a:t>Compatible with camera enforcement</a:t>
            </a:r>
          </a:p>
          <a:p>
            <a:r>
              <a:rPr lang="en-GB" baseline="0" dirty="0"/>
              <a:t>School support</a:t>
            </a:r>
          </a:p>
          <a:p>
            <a:r>
              <a:rPr lang="en-GB" baseline="0" dirty="0"/>
              <a:t>Councillors support</a:t>
            </a:r>
          </a:p>
          <a:p>
            <a:endParaRPr lang="en-GB" baseline="0" dirty="0"/>
          </a:p>
          <a:p>
            <a:r>
              <a:rPr lang="en-GB" u="sng" baseline="0" dirty="0"/>
              <a:t>Exemptions</a:t>
            </a:r>
          </a:p>
          <a:p>
            <a:r>
              <a:rPr lang="en-GB" u="none" baseline="0" dirty="0"/>
              <a:t>Residents</a:t>
            </a:r>
          </a:p>
          <a:p>
            <a:r>
              <a:rPr lang="en-GB" u="none" baseline="0" dirty="0"/>
              <a:t>Visitors to residents</a:t>
            </a:r>
          </a:p>
          <a:p>
            <a:r>
              <a:rPr lang="en-GB" u="none" baseline="0" dirty="0"/>
              <a:t>School staff</a:t>
            </a:r>
          </a:p>
          <a:p>
            <a:r>
              <a:rPr lang="en-GB" u="none" baseline="0" dirty="0"/>
              <a:t>Parents with specific requirements/needs</a:t>
            </a:r>
            <a:endParaRPr lang="en-GB" u="none" dirty="0"/>
          </a:p>
        </p:txBody>
      </p:sp>
    </p:spTree>
    <p:extLst>
      <p:ext uri="{BB962C8B-B14F-4D97-AF65-F5344CB8AC3E}">
        <p14:creationId xmlns:p14="http://schemas.microsoft.com/office/powerpoint/2010/main" val="48457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LIP3</a:t>
            </a:r>
          </a:p>
          <a:p>
            <a:r>
              <a:rPr lang="en-GB" dirty="0"/>
              <a:t>Area wide approach alongside</a:t>
            </a:r>
            <a:r>
              <a:rPr lang="en-GB" baseline="0" dirty="0"/>
              <a:t> other activities/actions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39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34035" y="101453"/>
            <a:ext cx="961263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44" tIns="52144" rIns="52144" bIns="52144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035" y="1763183"/>
            <a:ext cx="961263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44" tIns="52144" rIns="52144" bIns="52144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566762" y="6891337"/>
            <a:ext cx="320189" cy="345589"/>
          </a:xfrm>
          <a:prstGeom prst="rect">
            <a:avLst/>
          </a:prstGeom>
          <a:ln w="12700">
            <a:miter lim="400000"/>
          </a:ln>
        </p:spPr>
        <p:txBody>
          <a:bodyPr wrap="none" lIns="52144" tIns="52144" rIns="52144" bIns="52144">
            <a:spAutoFit/>
          </a:bodyPr>
          <a:lstStyle>
            <a:lvl1pPr algn="r" defTabSz="520700"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9pPr>
    </p:titleStyle>
    <p:bodyStyle>
      <a:lvl1pPr marL="390525" marR="0" indent="-390525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1pPr>
      <a:lvl2pPr marL="886817" marR="0" indent="-366117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2pPr>
      <a:lvl3pPr marL="1390120" marR="0" indent="-347133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3pPr>
      <a:lvl4pPr marL="1971191" marR="0" indent="-407504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4pPr>
      <a:lvl5pPr marL="2606675" marR="0" indent="-520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5pPr>
      <a:lvl6pPr marL="3063875" marR="0" indent="-520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6pPr>
      <a:lvl7pPr marL="3521075" marR="0" indent="-520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7pPr>
      <a:lvl8pPr marL="3978275" marR="0" indent="-520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8pPr>
      <a:lvl9pPr marL="4435475" marR="0" indent="-5207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imes"/>
          <a:ea typeface="Times"/>
          <a:cs typeface="Times"/>
          <a:sym typeface="Times"/>
        </a:defRPr>
      </a:lvl9pPr>
    </p:bodyStyle>
    <p:otherStyle>
      <a:lvl1pPr marL="0" marR="0" indent="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1pPr>
      <a:lvl2pPr marL="0" marR="0" indent="45720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2pPr>
      <a:lvl3pPr marL="0" marR="0" indent="91440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3pPr>
      <a:lvl4pPr marL="0" marR="0" indent="137160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4pPr>
      <a:lvl5pPr marL="0" marR="0" indent="182880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5pPr>
      <a:lvl6pPr marL="0" marR="0" indent="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6pPr>
      <a:lvl7pPr marL="0" marR="0" indent="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7pPr>
      <a:lvl8pPr marL="0" marR="0" indent="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8pPr>
      <a:lvl9pPr marL="0" marR="0" indent="0" algn="r" defTabSz="520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ng.com/images/search?q=winner+graphic&amp;id=31F617CE79CD7188A775B8A6C3939790078D1E73&amp;FORM=IQFRB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0168_Values PPT 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80700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esentation Title Presented by John Smith     September 2013"/>
          <p:cNvSpPr txBox="1">
            <a:spLocks noGrp="1"/>
          </p:cNvSpPr>
          <p:nvPr>
            <p:ph type="title" idx="4294967295"/>
          </p:nvPr>
        </p:nvSpPr>
        <p:spPr>
          <a:xfrm>
            <a:off x="801687" y="2628900"/>
            <a:ext cx="9085263" cy="35290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Presentation Title</a:t>
            </a:r>
            <a:br/>
            <a:r>
              <a:rPr sz="2500" b="0" i="1"/>
              <a:t>Presented by John Smith</a:t>
            </a:r>
            <a:br>
              <a:rPr sz="2500" b="0" i="1"/>
            </a:br>
            <a:br>
              <a:rPr sz="2500" b="0" i="1"/>
            </a:br>
            <a:br>
              <a:rPr sz="2500" b="0" i="1"/>
            </a:br>
            <a:br>
              <a:rPr sz="2500" b="0" i="1"/>
            </a:br>
            <a:br>
              <a:rPr sz="2500" b="0" i="1"/>
            </a:br>
            <a:r>
              <a:rPr sz="2100" b="0" i="1"/>
              <a:t>September 2013</a:t>
            </a:r>
          </a:p>
        </p:txBody>
      </p:sp>
      <p:sp>
        <p:nvSpPr>
          <p:cNvPr id="23" name="School Enforcement Pilot - Review and Extension by Parking Services    October 2018"/>
          <p:cNvSpPr txBox="1"/>
          <p:nvPr/>
        </p:nvSpPr>
        <p:spPr>
          <a:xfrm>
            <a:off x="801687" y="2233613"/>
            <a:ext cx="9085263" cy="3998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144" tIns="52144" rIns="52144" bIns="52144">
            <a:spAutoFit/>
          </a:bodyPr>
          <a:lstStyle/>
          <a:p>
            <a:pPr defTabSz="520700">
              <a:defRPr sz="5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Croydon’s </a:t>
            </a:r>
            <a:r>
              <a:rPr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School </a:t>
            </a:r>
            <a:r>
              <a:rPr lang="en-GB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Pedestrian Zone pilot scheme</a:t>
            </a:r>
            <a:br>
              <a:rPr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GB" sz="3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520700">
              <a:defRPr sz="5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25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Councillor Stuart King</a:t>
            </a:r>
          </a:p>
          <a:p>
            <a:pPr defTabSz="520700">
              <a:defRPr sz="5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sz="25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Cabinet member for Environment &amp; Transport</a:t>
            </a:r>
            <a:br>
              <a:rPr sz="2500" b="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GB" sz="2500" b="0" i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defTabSz="520700">
              <a:defRPr sz="5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br>
              <a:rPr sz="2500" b="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sz="2100" b="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November </a:t>
            </a:r>
            <a:r>
              <a:rPr sz="2100" b="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2018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168_Values PPT Slid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934" y="0"/>
            <a:ext cx="82573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Healthy Schools Network</a:t>
            </a:r>
          </a:p>
        </p:txBody>
      </p:sp>
      <p:pic>
        <p:nvPicPr>
          <p:cNvPr id="5" name="Picture 4" descr="Image result for healthy streets tf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4" y="1739187"/>
            <a:ext cx="5218670" cy="51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2604" y="1639401"/>
            <a:ext cx="5158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ea typeface="ヒラギノ角ゴ Pro W3" charset="-128"/>
              </a:rPr>
              <a:t>Will work along side the Healthy schools network zones, 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latin typeface="Times" panose="02020603050405020304" pitchFamily="18" charset="0"/>
              <a:ea typeface="ヒラギノ角ゴ Pro W3" charset="-128"/>
              <a:cs typeface="Times" panose="02020603050405020304" pitchFamily="18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ea typeface="ヒラギノ角ゴ Pro W3" charset="-128"/>
              </a:rPr>
              <a:t>This policy puts people and their health at the centre of our decision making, helping everyone to use cars less and to walk, cycle and use public transport more. 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 dirty="0">
              <a:ea typeface="ヒラギノ角ゴ Pro W3" charset="-128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ea typeface="ヒラギノ角ゴ Pro W3" charset="-128"/>
              </a:rPr>
              <a:t>It works alongside the 10 Healthy Streets Indicators to help you think about the issues that affect the experience of using a street and spending time there.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168_Values PPT Slid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hats the problem?…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704263" cy="668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685800">
              <a:defRPr sz="3750"/>
            </a:pPr>
            <a:r>
              <a:rPr lang="en-GB" sz="3600" b="1" dirty="0">
                <a:solidFill>
                  <a:schemeClr val="tx1"/>
                </a:solidFill>
              </a:rPr>
              <a:t>What was the problem?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26" name="Obvious problem?…"/>
          <p:cNvSpPr txBox="1">
            <a:spLocks noGrp="1"/>
          </p:cNvSpPr>
          <p:nvPr>
            <p:ph type="body" idx="4294967295"/>
          </p:nvPr>
        </p:nvSpPr>
        <p:spPr>
          <a:xfrm>
            <a:off x="658813" y="1885950"/>
            <a:ext cx="5884862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758951">
              <a:spcBef>
                <a:spcPts val="700"/>
              </a:spcBef>
              <a:buNone/>
              <a:defRPr sz="2988" b="1"/>
            </a:pPr>
            <a:r>
              <a:rPr lang="en-GB" sz="2800" dirty="0"/>
              <a:t>Immediate </a:t>
            </a:r>
            <a:r>
              <a:rPr sz="2800" dirty="0"/>
              <a:t>problem</a:t>
            </a:r>
          </a:p>
          <a:p>
            <a:pPr defTabSz="758951">
              <a:spcBef>
                <a:spcPts val="700"/>
              </a:spcBef>
              <a:buFont typeface="Wingdings" panose="05000000000000000000" pitchFamily="2" charset="2"/>
              <a:buChar char="§"/>
              <a:defRPr sz="2988"/>
            </a:pPr>
            <a:r>
              <a:rPr sz="2800" dirty="0"/>
              <a:t>Congestion around schools at drop off and pick up times</a:t>
            </a:r>
          </a:p>
          <a:p>
            <a:pPr defTabSz="758951">
              <a:spcBef>
                <a:spcPts val="700"/>
              </a:spcBef>
              <a:buFont typeface="Wingdings" panose="05000000000000000000" pitchFamily="2" charset="2"/>
              <a:buChar char="§"/>
              <a:defRPr sz="2988"/>
            </a:pPr>
            <a:r>
              <a:rPr lang="en-GB" sz="2800" dirty="0"/>
              <a:t>Danger, a</a:t>
            </a:r>
            <a:r>
              <a:rPr sz="2800" dirty="0"/>
              <a:t>g</a:t>
            </a:r>
            <a:r>
              <a:rPr lang="en-GB" sz="2800" dirty="0"/>
              <a:t>g</a:t>
            </a:r>
            <a:r>
              <a:rPr sz="2800" dirty="0"/>
              <a:t>re</a:t>
            </a:r>
            <a:r>
              <a:rPr lang="en-GB" sz="2800" dirty="0"/>
              <a:t>s</a:t>
            </a:r>
            <a:r>
              <a:rPr sz="2800" dirty="0" err="1"/>
              <a:t>sion</a:t>
            </a:r>
            <a:r>
              <a:rPr sz="2800" dirty="0"/>
              <a:t>, confrontation and parking offences </a:t>
            </a:r>
          </a:p>
          <a:p>
            <a:pPr marL="0" indent="0" defTabSz="758951">
              <a:spcBef>
                <a:spcPts val="700"/>
              </a:spcBef>
              <a:buNone/>
              <a:defRPr sz="2988" b="1"/>
            </a:pPr>
            <a:endParaRPr lang="en-GB" sz="2800" dirty="0"/>
          </a:p>
          <a:p>
            <a:pPr marL="0" indent="0" defTabSz="758951">
              <a:spcBef>
                <a:spcPts val="700"/>
              </a:spcBef>
              <a:buNone/>
              <a:defRPr sz="2988" b="1"/>
            </a:pPr>
            <a:r>
              <a:rPr sz="2800" dirty="0"/>
              <a:t>Wider problem</a:t>
            </a:r>
          </a:p>
          <a:p>
            <a:pPr defTabSz="758951">
              <a:spcBef>
                <a:spcPts val="700"/>
              </a:spcBef>
              <a:buFont typeface="Wingdings" panose="05000000000000000000" pitchFamily="2" charset="2"/>
              <a:buChar char="§"/>
              <a:defRPr sz="2988"/>
            </a:pPr>
            <a:r>
              <a:rPr lang="en-GB" sz="2800" dirty="0"/>
              <a:t>Undesirable use of </a:t>
            </a:r>
            <a:r>
              <a:rPr sz="2800" dirty="0"/>
              <a:t>car for short journeys</a:t>
            </a:r>
          </a:p>
          <a:p>
            <a:pPr defTabSz="758951">
              <a:spcBef>
                <a:spcPts val="700"/>
              </a:spcBef>
              <a:buFont typeface="Wingdings" panose="05000000000000000000" pitchFamily="2" charset="2"/>
              <a:buChar char="§"/>
              <a:defRPr sz="2988"/>
            </a:pPr>
            <a:r>
              <a:rPr sz="2800" dirty="0"/>
              <a:t>Childhood obesity and fitness levels</a:t>
            </a:r>
          </a:p>
          <a:p>
            <a:pPr defTabSz="758951">
              <a:spcBef>
                <a:spcPts val="700"/>
              </a:spcBef>
              <a:buFont typeface="Wingdings" panose="05000000000000000000" pitchFamily="2" charset="2"/>
              <a:buChar char="§"/>
              <a:defRPr sz="2988"/>
            </a:pPr>
            <a:endParaRPr sz="2800" dirty="0"/>
          </a:p>
        </p:txBody>
      </p:sp>
      <p:pic>
        <p:nvPicPr>
          <p:cNvPr id="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4505" y="1847805"/>
            <a:ext cx="3449638" cy="847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89680" y="5470038"/>
            <a:ext cx="2684463" cy="847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00830" y="2825664"/>
            <a:ext cx="2373313" cy="1038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1905" y="4554141"/>
            <a:ext cx="2662238" cy="844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30168_Values PPT Slid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0700" cy="75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420" y="30216"/>
            <a:ext cx="88149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Pedestrian zone pilots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4532" y="1885950"/>
            <a:ext cx="5742493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June 2017 – Pilot proposals developed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Sept 2017 – Pilots operational 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Sept 2017 – Consultation begins 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March 2018 – Consultation ends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May 2018 – Council elections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anose="02020603050405020304" pitchFamily="18" charset="0"/>
              <a:cs typeface="Times" panose="02020603050405020304" pitchFamily="18" charset="0"/>
              <a:sym typeface="Times"/>
            </a:endParaRP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July 2018 –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Council</a:t>
            </a: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 confirms scheme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anose="02020603050405020304" pitchFamily="18" charset="0"/>
              <a:cs typeface="Times" panose="02020603050405020304" pitchFamily="18" charset="0"/>
              <a:sym typeface="Time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052" t="1262" r="3176" b="1067"/>
          <a:stretch/>
        </p:blipFill>
        <p:spPr>
          <a:xfrm>
            <a:off x="8059737" y="1885950"/>
            <a:ext cx="1932239" cy="4541898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30168_Values PPT Slides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9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Not physically preventing vehicles from entering zone…"/>
          <p:cNvSpPr txBox="1"/>
          <p:nvPr/>
        </p:nvSpPr>
        <p:spPr>
          <a:xfrm>
            <a:off x="460664" y="1665287"/>
            <a:ext cx="5632128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Not physically preventing vehicles from entering zone</a:t>
            </a:r>
          </a:p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endParaRPr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Monitoring thro</a:t>
            </a:r>
            <a:r>
              <a:rPr lang="en-GB" sz="2000" dirty="0">
                <a:latin typeface="Times" panose="02020603050405020304" pitchFamily="18" charset="0"/>
                <a:cs typeface="Times" panose="02020603050405020304" pitchFamily="18" charset="0"/>
              </a:rPr>
              <a:t>ugh</a:t>
            </a: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 unattended CCTV cameras at entry</a:t>
            </a:r>
            <a:r>
              <a:rPr lang="en-GB" sz="2000" dirty="0">
                <a:latin typeface="Times" panose="02020603050405020304" pitchFamily="18" charset="0"/>
                <a:cs typeface="Times" panose="02020603050405020304" pitchFamily="18" charset="0"/>
              </a:rPr>
              <a:t> providing</a:t>
            </a: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 continuous presence </a:t>
            </a:r>
          </a:p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endParaRPr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sz="2000" dirty="0">
                <a:latin typeface="Times" panose="02020603050405020304" pitchFamily="18" charset="0"/>
                <a:cs typeface="Times" panose="02020603050405020304" pitchFamily="18" charset="0"/>
              </a:rPr>
              <a:t>Vehicles entering zone at restricted times trigger creation of video </a:t>
            </a:r>
          </a:p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endParaRPr lang="en-GB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000" dirty="0">
                <a:latin typeface="Times" panose="02020603050405020304" pitchFamily="18" charset="0"/>
                <a:cs typeface="Times" panose="02020603050405020304" pitchFamily="18" charset="0"/>
              </a:rPr>
              <a:t>Each file is manually Reviewed by enforcement team to approve or reject </a:t>
            </a:r>
          </a:p>
          <a:p>
            <a:pPr defTabSz="520700">
              <a:buSzPct val="100000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endParaRPr lang="en-GB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defTabSz="520700">
              <a:buSzPct val="100000"/>
              <a:buFont typeface="Wingdings" panose="05000000000000000000" pitchFamily="2" charset="2"/>
              <a:buChar char="§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000" dirty="0">
                <a:latin typeface="Times" panose="02020603050405020304" pitchFamily="18" charset="0"/>
                <a:cs typeface="Times" panose="02020603050405020304" pitchFamily="18" charset="0"/>
              </a:rPr>
              <a:t>Operated initial one month acclimatisation period where no PCNs issued</a:t>
            </a:r>
          </a:p>
          <a:p>
            <a:pPr marL="561473" lvl="1" indent="-180473" defTabSz="520700">
              <a:buSzPct val="100000"/>
              <a:buChar char="•"/>
              <a:tabLst>
                <a:tab pos="279400" algn="l"/>
                <a:tab pos="533400" algn="l"/>
              </a:tabLst>
              <a:defRPr sz="1800">
                <a:latin typeface="+mn-lt"/>
                <a:ea typeface="+mn-ea"/>
                <a:cs typeface="+mn-cs"/>
                <a:sym typeface="Calibri"/>
              </a:defRPr>
            </a:pPr>
            <a:endParaRPr lang="en-GB" sz="2000" dirty="0"/>
          </a:p>
        </p:txBody>
      </p:sp>
      <p:sp>
        <p:nvSpPr>
          <p:cNvPr id="45" name="Example of file created for officer review"/>
          <p:cNvSpPr txBox="1"/>
          <p:nvPr/>
        </p:nvSpPr>
        <p:spPr>
          <a:xfrm>
            <a:off x="6491916" y="5054687"/>
            <a:ext cx="391014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520700">
              <a:defRPr sz="1800"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Example of file created for officer review</a:t>
            </a:r>
          </a:p>
        </p:txBody>
      </p:sp>
      <p:sp>
        <p:nvSpPr>
          <p:cNvPr id="46" name="How it would work - Practical Arrangements"/>
          <p:cNvSpPr txBox="1"/>
          <p:nvPr/>
        </p:nvSpPr>
        <p:spPr>
          <a:xfrm>
            <a:off x="174915" y="67556"/>
            <a:ext cx="51209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520700">
              <a:defRPr sz="2300" b="1">
                <a:solidFill>
                  <a:srgbClr val="84006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How </a:t>
            </a:r>
            <a:r>
              <a:rPr lang="en-GB"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pilot </a:t>
            </a:r>
            <a:r>
              <a:rPr lang="en-US"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worked</a:t>
            </a:r>
            <a:r>
              <a:rPr sz="3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7" name="alverton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1" y="1926075"/>
            <a:ext cx="3900077" cy="2925058"/>
          </a:xfrm>
          <a:prstGeom prst="rect">
            <a:avLst/>
          </a:prstGeom>
          <a:noFill/>
          <a:ln w="28575">
            <a:solidFill>
              <a:srgbClr val="8400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0168_Values PPT Slid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225" y="13572"/>
            <a:ext cx="847898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The pilot - outcomes</a:t>
            </a:r>
          </a:p>
        </p:txBody>
      </p:sp>
      <p:graphicFrame>
        <p:nvGraphicFramePr>
          <p:cNvPr id="3" name="Table"/>
          <p:cNvGraphicFramePr/>
          <p:nvPr>
            <p:extLst>
              <p:ext uri="{D42A27DB-BD31-4B8C-83A1-F6EECF244321}">
                <p14:modId xmlns:p14="http://schemas.microsoft.com/office/powerpoint/2010/main" val="112349484"/>
              </p:ext>
            </p:extLst>
          </p:nvPr>
        </p:nvGraphicFramePr>
        <p:xfrm>
          <a:off x="461058" y="2052482"/>
          <a:ext cx="9722467" cy="409806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138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8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8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1016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Active Travel</a:t>
                      </a:r>
                      <a:r>
                        <a:rPr lang="en-GB"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 </a:t>
                      </a:r>
                      <a:br>
                        <a:rPr lang="en-GB"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</a:br>
                      <a:r>
                        <a:rPr lang="en-GB"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(walk, scoot, cycle)</a:t>
                      </a:r>
                      <a:endParaRPr b="0"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Public Transport</a:t>
                      </a:r>
                      <a:endParaRPr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 sz="1800"/>
                      </a:pPr>
                      <a:endParaRPr b="0"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Car</a:t>
                      </a:r>
                      <a:endParaRPr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 sz="1800"/>
                      </a:pPr>
                      <a:endParaRPr b="0"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0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SCHOOL</a:t>
                      </a: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2017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2018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2017</a:t>
                      </a:r>
                      <a:endParaRPr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2018</a:t>
                      </a:r>
                      <a:endParaRPr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2017</a:t>
                      </a:r>
                      <a:endParaRPr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2018</a:t>
                      </a:r>
                      <a:endParaRPr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0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Woodcote</a:t>
                      </a:r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/>
                      </a:pP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29%</a:t>
                      </a:r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209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47%</a:t>
                      </a:r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347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4%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26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14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68%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491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51%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371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0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Heavers</a:t>
                      </a:r>
                      <a:endParaRPr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53%</a:t>
                      </a:r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363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65%</a:t>
                      </a:r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449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14%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93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9%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60</a:t>
                      </a:r>
                      <a:endParaRPr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34%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231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26%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181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St Chads</a:t>
                      </a:r>
                      <a:r>
                        <a:rPr lang="en-GB"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*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32</a:t>
                      </a: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%</a:t>
                      </a:r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123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" panose="02020603050405020304" pitchFamily="18" charset="0"/>
                          <a:cs typeface="Times" panose="02020603050405020304" pitchFamily="18" charset="0"/>
                          <a:sym typeface="Calibri"/>
                        </a:rPr>
                        <a:t>46%</a:t>
                      </a:r>
                      <a:endParaRPr lang="en-GB" dirty="0">
                        <a:latin typeface="Times" panose="02020603050405020304" pitchFamily="18" charset="0"/>
                        <a:cs typeface="Times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144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20%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78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23%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71</a:t>
                      </a: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48%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184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32%</a:t>
                      </a:r>
                    </a:p>
                    <a:p>
                      <a:pPr algn="ctr">
                        <a:defRPr sz="1800"/>
                      </a:pPr>
                      <a:r>
                        <a:rPr lang="en-GB" dirty="0">
                          <a:solidFill>
                            <a:srgbClr val="84006F"/>
                          </a:solidFill>
                          <a:latin typeface="Times" panose="02020603050405020304" pitchFamily="18" charset="0"/>
                          <a:ea typeface="+mn-ea"/>
                          <a:cs typeface="Times" panose="02020603050405020304" pitchFamily="18" charset="0"/>
                          <a:sym typeface="Calibri"/>
                        </a:rPr>
                        <a:t>100</a:t>
                      </a:r>
                      <a:endParaRPr dirty="0">
                        <a:solidFill>
                          <a:srgbClr val="84006F"/>
                        </a:solidFill>
                        <a:latin typeface="Times" panose="02020603050405020304" pitchFamily="18" charset="0"/>
                        <a:ea typeface="+mn-ea"/>
                        <a:cs typeface="Times" panose="02020603050405020304" pitchFamily="18" charset="0"/>
                        <a:sym typeface="Calibri"/>
                      </a:endParaRPr>
                    </a:p>
                  </a:txBody>
                  <a:tcPr marL="45720" marR="45720" anchor="ctr" horzOverflow="overflow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225" y="1245044"/>
            <a:ext cx="763905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GB" sz="2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Considerably better results than anticipated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GB" sz="2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" panose="02020603050405020304" pitchFamily="18" charset="0"/>
              <a:cs typeface="Times" panose="02020603050405020304" pitchFamily="18" charset="0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617914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0168_Values PPT Slides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7362" y="5879841"/>
            <a:ext cx="3503613" cy="148113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Benefits…"/>
          <p:cNvSpPr txBox="1"/>
          <p:nvPr/>
        </p:nvSpPr>
        <p:spPr>
          <a:xfrm>
            <a:off x="218474" y="1185489"/>
            <a:ext cx="9890125" cy="5185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lvl="1" indent="-285750" defTabSz="520700">
              <a:lnSpc>
                <a:spcPct val="150000"/>
              </a:lnSpc>
              <a:buSzPct val="100000"/>
              <a:buFontTx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Modal shift towards methods of active travel</a:t>
            </a:r>
          </a:p>
          <a:p>
            <a:pPr marL="742950" lvl="1" indent="-285750" defTabSz="520700">
              <a:lnSpc>
                <a:spcPct val="150000"/>
              </a:lnSpc>
              <a:buSzPct val="100000"/>
              <a:buFontTx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Improved punctuality with drop in pupil lateness</a:t>
            </a:r>
          </a:p>
          <a:p>
            <a:pPr marL="742950" lvl="1" indent="-285750" defTabSz="520700">
              <a:lnSpc>
                <a:spcPct val="150000"/>
              </a:lnSpc>
              <a:buSzPct val="100000"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Large reduction of vehicles outside schools at peak times</a:t>
            </a:r>
          </a:p>
          <a:p>
            <a:pPr marL="742950" lvl="6" indent="-285750" defTabSz="520700">
              <a:lnSpc>
                <a:spcPct val="150000"/>
              </a:lnSpc>
              <a:buSzPct val="100000"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Decreased levels of emissions outside school gates</a:t>
            </a:r>
          </a:p>
          <a:p>
            <a:pPr marL="742950" lvl="1" indent="-285750" defTabSz="520700">
              <a:lnSpc>
                <a:spcPct val="150000"/>
              </a:lnSpc>
              <a:buSzPct val="100000"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sz="2800" dirty="0">
                <a:latin typeface="Times" panose="02020603050405020304" pitchFamily="18" charset="0"/>
                <a:cs typeface="Times" panose="02020603050405020304" pitchFamily="18" charset="0"/>
              </a:rPr>
              <a:t>Healthier, more active pupils and </a:t>
            </a: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visitors</a:t>
            </a:r>
            <a:endParaRPr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42950" lvl="1" indent="-285750" defTabSz="520700">
              <a:lnSpc>
                <a:spcPct val="150000"/>
              </a:lnSpc>
              <a:buSzPct val="100000"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sz="2800" dirty="0">
                <a:latin typeface="Times" panose="02020603050405020304" pitchFamily="18" charset="0"/>
                <a:cs typeface="Times" panose="02020603050405020304" pitchFamily="18" charset="0"/>
              </a:rPr>
              <a:t>Reduced risk of accidents</a:t>
            </a:r>
          </a:p>
          <a:p>
            <a:pPr marL="742950" lvl="1" indent="-285750" defTabSz="520700">
              <a:lnSpc>
                <a:spcPct val="150000"/>
              </a:lnSpc>
              <a:buSzPct val="100000"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sz="2800" dirty="0">
                <a:latin typeface="Times" panose="02020603050405020304" pitchFamily="18" charset="0"/>
                <a:cs typeface="Times" panose="02020603050405020304" pitchFamily="18" charset="0"/>
              </a:rPr>
              <a:t>Improved air quality around the school site </a:t>
            </a:r>
          </a:p>
          <a:p>
            <a:pPr marL="742950" lvl="1" indent="-285750" defTabSz="520700">
              <a:lnSpc>
                <a:spcPct val="150000"/>
              </a:lnSpc>
              <a:buSzPct val="100000"/>
              <a:buChar char="▪"/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sz="2800" dirty="0">
                <a:latin typeface="Times" panose="02020603050405020304" pitchFamily="18" charset="0"/>
                <a:cs typeface="Times" panose="02020603050405020304" pitchFamily="18" charset="0"/>
              </a:rPr>
              <a:t>Increase in the school’s reputation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93127" y="66086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20700">
              <a:buSzPct val="100000"/>
              <a:defRPr sz="1600" b="1">
                <a:latin typeface="+mn-lt"/>
                <a:ea typeface="+mn-ea"/>
                <a:cs typeface="+mn-cs"/>
                <a:sym typeface="Calibri"/>
              </a:defRPr>
            </a:pPr>
            <a:r>
              <a:rPr lang="en-GB" sz="3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Other benefits</a:t>
            </a:r>
          </a:p>
        </p:txBody>
      </p:sp>
    </p:spTree>
    <p:extLst>
      <p:ext uri="{BB962C8B-B14F-4D97-AF65-F5344CB8AC3E}">
        <p14:creationId xmlns:p14="http://schemas.microsoft.com/office/powerpoint/2010/main" val="32913895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0168_Values PPT Slid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6556" y="2985003"/>
            <a:ext cx="2891269" cy="2503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7814" y="3002191"/>
            <a:ext cx="2212542" cy="221254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he scheme received national press coverage and was discussed on TV, radio and in print. It has also been recognised across service sectors and has received the following awards"/>
          <p:cNvSpPr txBox="1"/>
          <p:nvPr/>
        </p:nvSpPr>
        <p:spPr>
          <a:xfrm>
            <a:off x="669203" y="1000942"/>
            <a:ext cx="778899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520700">
              <a:defRPr sz="1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GB" sz="32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sz="3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 has also been </a:t>
            </a:r>
            <a:r>
              <a:rPr sz="32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recognised</a:t>
            </a:r>
            <a:r>
              <a:rPr sz="3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across service sectors and has received the following awards</a:t>
            </a:r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winner graphic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4"/>
          <a:stretch/>
        </p:blipFill>
        <p:spPr bwMode="auto">
          <a:xfrm>
            <a:off x="6693311" y="5360168"/>
            <a:ext cx="65776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inner graphic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50"/>
          <a:stretch/>
        </p:blipFill>
        <p:spPr bwMode="auto">
          <a:xfrm>
            <a:off x="2565437" y="5360169"/>
            <a:ext cx="663291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646" y="63321"/>
            <a:ext cx="257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Award winning</a:t>
            </a:r>
          </a:p>
        </p:txBody>
      </p:sp>
    </p:spTree>
    <p:extLst>
      <p:ext uri="{BB962C8B-B14F-4D97-AF65-F5344CB8AC3E}">
        <p14:creationId xmlns:p14="http://schemas.microsoft.com/office/powerpoint/2010/main" val="40030913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168_Values PPT Slid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923" y="0"/>
            <a:ext cx="85344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Not universally popular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273" y="1892877"/>
            <a:ext cx="8423563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Displacement of school parents into</a:t>
            </a:r>
            <a:r>
              <a:rPr kumimoji="0" lang="en-GB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 surrounding roads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Deemed less safe by some parents for children to walk to school rather than be driven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Penalising families where both parents work</a:t>
            </a:r>
          </a:p>
          <a:p>
            <a:pPr marL="457200" marR="0" indent="-4572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The distance some parents live from school means that they have no choice but to drive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cs typeface="Times" panose="02020603050405020304" pitchFamily="18" charset="0"/>
                <a:sym typeface="Times"/>
              </a:rPr>
              <a:t>…</a:t>
            </a: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in violation of parents and residents human rights!</a:t>
            </a:r>
          </a:p>
        </p:txBody>
      </p:sp>
    </p:spTree>
    <p:extLst>
      <p:ext uri="{BB962C8B-B14F-4D97-AF65-F5344CB8AC3E}">
        <p14:creationId xmlns:p14="http://schemas.microsoft.com/office/powerpoint/2010/main" val="40458468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0168_Values PPT Slide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Proposal to Extend The Scheme"/>
          <p:cNvSpPr txBox="1">
            <a:spLocks noGrp="1"/>
          </p:cNvSpPr>
          <p:nvPr>
            <p:ph type="title" idx="4294967295"/>
          </p:nvPr>
        </p:nvSpPr>
        <p:spPr>
          <a:xfrm>
            <a:off x="277812" y="0"/>
            <a:ext cx="9085263" cy="8239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36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Proposal to Extend The Scheme</a:t>
            </a:r>
          </a:p>
        </p:txBody>
      </p:sp>
      <p:sp>
        <p:nvSpPr>
          <p:cNvPr id="49" name="Four new schools a year…"/>
          <p:cNvSpPr txBox="1">
            <a:spLocks noGrp="1"/>
          </p:cNvSpPr>
          <p:nvPr>
            <p:ph type="body" idx="4294967295"/>
          </p:nvPr>
        </p:nvSpPr>
        <p:spPr>
          <a:xfrm>
            <a:off x="1058862" y="1765300"/>
            <a:ext cx="9085263" cy="4538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Three </a:t>
            </a:r>
            <a:r>
              <a:rPr sz="2800" dirty="0">
                <a:latin typeface="Times" panose="02020603050405020304" pitchFamily="18" charset="0"/>
                <a:cs typeface="Times" panose="02020603050405020304" pitchFamily="18" charset="0"/>
              </a:rPr>
              <a:t>new schools a year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Clear </a:t>
            </a:r>
            <a:r>
              <a:rPr sz="2800" dirty="0">
                <a:latin typeface="Times" panose="02020603050405020304" pitchFamily="18" charset="0"/>
                <a:cs typeface="Times" panose="02020603050405020304" pitchFamily="18" charset="0"/>
              </a:rPr>
              <a:t>criteria to identify appropriate </a:t>
            </a: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locations</a:t>
            </a:r>
            <a:endParaRPr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Borough wide policy on operation of schemes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sz="2800" dirty="0">
                <a:latin typeface="Times" panose="02020603050405020304" pitchFamily="18" charset="0"/>
                <a:cs typeface="Times" panose="02020603050405020304" pitchFamily="18" charset="0"/>
              </a:rPr>
              <a:t>Appropriate exemptions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Informal and formal consultation prior to start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Times" panose="02020603050405020304" pitchFamily="18" charset="0"/>
                <a:cs typeface="Times" panose="02020603050405020304" pitchFamily="18" charset="0"/>
              </a:rPr>
              <a:t>Starts September 2019</a:t>
            </a:r>
            <a:endParaRPr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568</Words>
  <Application>Microsoft Office PowerPoint</Application>
  <PresentationFormat>Custom</PresentationFormat>
  <Paragraphs>138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Presentation Title Presented by John Smith     September 2013</vt:lpstr>
      <vt:lpstr>What was the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Proposal to Extend The Scheme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Presented by John Smith     September 2013</dc:title>
  <dc:creator>Randall, Sarah</dc:creator>
  <cp:lastModifiedBy>King, Stuart</cp:lastModifiedBy>
  <cp:revision>35</cp:revision>
  <cp:lastPrinted>2018-09-28T09:48:38Z</cp:lastPrinted>
  <dcterms:modified xsi:type="dcterms:W3CDTF">2018-10-23T09:21:53Z</dcterms:modified>
</cp:coreProperties>
</file>