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64" r:id="rId12"/>
    <p:sldId id="265" r:id="rId13"/>
    <p:sldId id="266" r:id="rId14"/>
    <p:sldId id="267" r:id="rId15"/>
    <p:sldId id="309" r:id="rId16"/>
    <p:sldId id="285" r:id="rId17"/>
    <p:sldId id="286" r:id="rId18"/>
    <p:sldId id="288" r:id="rId19"/>
    <p:sldId id="291" r:id="rId20"/>
    <p:sldId id="294" r:id="rId21"/>
    <p:sldId id="295" r:id="rId22"/>
    <p:sldId id="269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Hackney Roads</a:t>
            </a:r>
          </a:p>
        </c:rich>
      </c:tx>
      <c:layout>
        <c:manualLayout>
          <c:xMode val="edge"/>
          <c:yMode val="edge"/>
          <c:x val="0.37081872427983537"/>
          <c:y val="0.148850767281236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098899402280602E-2"/>
          <c:y val="4.3650793650793648E-2"/>
          <c:w val="0.89125124065374184"/>
          <c:h val="0.77637482814648151"/>
        </c:manualLayout>
      </c:layout>
      <c:lineChart>
        <c:grouping val="standard"/>
        <c:varyColors val="0"/>
        <c:ser>
          <c:idx val="0"/>
          <c:order val="0"/>
          <c:tx>
            <c:v>Weekday</c:v>
          </c:tx>
          <c:spPr>
            <a:ln w="28575" cap="rnd">
              <a:solidFill>
                <a:srgbClr val="34495E"/>
              </a:solidFill>
              <a:round/>
            </a:ln>
            <a:effectLst/>
          </c:spPr>
          <c:marker>
            <c:symbol val="none"/>
          </c:marker>
          <c:cat>
            <c:strRef>
              <c:f>[1]Time!$A$6:$A$29</c:f>
              <c:strCache>
                <c:ptCount val="24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4AM</c:v>
                </c:pt>
                <c:pt idx="5">
                  <c:v>5AM</c:v>
                </c:pt>
                <c:pt idx="6">
                  <c:v>6AM</c:v>
                </c:pt>
                <c:pt idx="7">
                  <c:v>7AM</c:v>
                </c:pt>
                <c:pt idx="8">
                  <c:v>8AM</c:v>
                </c:pt>
                <c:pt idx="9">
                  <c:v>9AM</c:v>
                </c:pt>
                <c:pt idx="10">
                  <c:v>10AM</c:v>
                </c:pt>
                <c:pt idx="11">
                  <c:v>11AM</c:v>
                </c:pt>
                <c:pt idx="12">
                  <c:v>Noon</c:v>
                </c:pt>
                <c:pt idx="13">
                  <c:v>1PM</c:v>
                </c:pt>
                <c:pt idx="14">
                  <c:v>2PM</c:v>
                </c:pt>
                <c:pt idx="15">
                  <c:v>3PM</c:v>
                </c:pt>
                <c:pt idx="16">
                  <c:v>4PM</c:v>
                </c:pt>
                <c:pt idx="17">
                  <c:v>5PM</c:v>
                </c:pt>
                <c:pt idx="18">
                  <c:v>6PM</c:v>
                </c:pt>
                <c:pt idx="19">
                  <c:v>7PM</c:v>
                </c:pt>
                <c:pt idx="20">
                  <c:v>8PM</c:v>
                </c:pt>
                <c:pt idx="21">
                  <c:v>9PM</c:v>
                </c:pt>
                <c:pt idx="22">
                  <c:v>10PM</c:v>
                </c:pt>
                <c:pt idx="23">
                  <c:v>11PM</c:v>
                </c:pt>
              </c:strCache>
            </c:strRef>
          </c:cat>
          <c:val>
            <c:numRef>
              <c:f>[1]Time!$B$6:$B$29</c:f>
              <c:numCache>
                <c:formatCode>General</c:formatCode>
                <c:ptCount val="24"/>
                <c:pt idx="0">
                  <c:v>10</c:v>
                </c:pt>
                <c:pt idx="1">
                  <c:v>8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5</c:v>
                </c:pt>
                <c:pt idx="6">
                  <c:v>13</c:v>
                </c:pt>
                <c:pt idx="7">
                  <c:v>37</c:v>
                </c:pt>
                <c:pt idx="8">
                  <c:v>54</c:v>
                </c:pt>
                <c:pt idx="9">
                  <c:v>38</c:v>
                </c:pt>
                <c:pt idx="10">
                  <c:v>35</c:v>
                </c:pt>
                <c:pt idx="11">
                  <c:v>22</c:v>
                </c:pt>
                <c:pt idx="12">
                  <c:v>22</c:v>
                </c:pt>
                <c:pt idx="13">
                  <c:v>26</c:v>
                </c:pt>
                <c:pt idx="14">
                  <c:v>40</c:v>
                </c:pt>
                <c:pt idx="15">
                  <c:v>49</c:v>
                </c:pt>
                <c:pt idx="16">
                  <c:v>67</c:v>
                </c:pt>
                <c:pt idx="17">
                  <c:v>60</c:v>
                </c:pt>
                <c:pt idx="18">
                  <c:v>77</c:v>
                </c:pt>
                <c:pt idx="19">
                  <c:v>53</c:v>
                </c:pt>
                <c:pt idx="20">
                  <c:v>39</c:v>
                </c:pt>
                <c:pt idx="21">
                  <c:v>32</c:v>
                </c:pt>
                <c:pt idx="22">
                  <c:v>37</c:v>
                </c:pt>
                <c:pt idx="23">
                  <c:v>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DFF-4F8A-8E1E-34A1EBB70874}"/>
            </c:ext>
          </c:extLst>
        </c:ser>
        <c:ser>
          <c:idx val="1"/>
          <c:order val="1"/>
          <c:tx>
            <c:v>Weekend</c:v>
          </c:tx>
          <c:spPr>
            <a:ln w="28575" cap="rnd">
              <a:solidFill>
                <a:srgbClr val="1CAEC2"/>
              </a:solidFill>
              <a:round/>
            </a:ln>
            <a:effectLst/>
          </c:spPr>
          <c:marker>
            <c:symbol val="none"/>
          </c:marker>
          <c:cat>
            <c:strRef>
              <c:f>[1]Time!$A$6:$A$29</c:f>
              <c:strCache>
                <c:ptCount val="24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4AM</c:v>
                </c:pt>
                <c:pt idx="5">
                  <c:v>5AM</c:v>
                </c:pt>
                <c:pt idx="6">
                  <c:v>6AM</c:v>
                </c:pt>
                <c:pt idx="7">
                  <c:v>7AM</c:v>
                </c:pt>
                <c:pt idx="8">
                  <c:v>8AM</c:v>
                </c:pt>
                <c:pt idx="9">
                  <c:v>9AM</c:v>
                </c:pt>
                <c:pt idx="10">
                  <c:v>10AM</c:v>
                </c:pt>
                <c:pt idx="11">
                  <c:v>11AM</c:v>
                </c:pt>
                <c:pt idx="12">
                  <c:v>Noon</c:v>
                </c:pt>
                <c:pt idx="13">
                  <c:v>1PM</c:v>
                </c:pt>
                <c:pt idx="14">
                  <c:v>2PM</c:v>
                </c:pt>
                <c:pt idx="15">
                  <c:v>3PM</c:v>
                </c:pt>
                <c:pt idx="16">
                  <c:v>4PM</c:v>
                </c:pt>
                <c:pt idx="17">
                  <c:v>5PM</c:v>
                </c:pt>
                <c:pt idx="18">
                  <c:v>6PM</c:v>
                </c:pt>
                <c:pt idx="19">
                  <c:v>7PM</c:v>
                </c:pt>
                <c:pt idx="20">
                  <c:v>8PM</c:v>
                </c:pt>
                <c:pt idx="21">
                  <c:v>9PM</c:v>
                </c:pt>
                <c:pt idx="22">
                  <c:v>10PM</c:v>
                </c:pt>
                <c:pt idx="23">
                  <c:v>11PM</c:v>
                </c:pt>
              </c:strCache>
            </c:strRef>
          </c:cat>
          <c:val>
            <c:numRef>
              <c:f>[1]Time!$C$6:$C$29</c:f>
              <c:numCache>
                <c:formatCode>General</c:formatCode>
                <c:ptCount val="24"/>
                <c:pt idx="0">
                  <c:v>8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6</c:v>
                </c:pt>
                <c:pt idx="11">
                  <c:v>15</c:v>
                </c:pt>
                <c:pt idx="12">
                  <c:v>10</c:v>
                </c:pt>
                <c:pt idx="13">
                  <c:v>7</c:v>
                </c:pt>
                <c:pt idx="14">
                  <c:v>21</c:v>
                </c:pt>
                <c:pt idx="15">
                  <c:v>13</c:v>
                </c:pt>
                <c:pt idx="16">
                  <c:v>15</c:v>
                </c:pt>
                <c:pt idx="17">
                  <c:v>14</c:v>
                </c:pt>
                <c:pt idx="18">
                  <c:v>17</c:v>
                </c:pt>
                <c:pt idx="19">
                  <c:v>20</c:v>
                </c:pt>
                <c:pt idx="20">
                  <c:v>10</c:v>
                </c:pt>
                <c:pt idx="21">
                  <c:v>9</c:v>
                </c:pt>
                <c:pt idx="22">
                  <c:v>15</c:v>
                </c:pt>
                <c:pt idx="23">
                  <c:v>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DFF-4F8A-8E1E-34A1EBB70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1421848"/>
        <c:axId val="291425768"/>
      </c:lineChart>
      <c:catAx>
        <c:axId val="29142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Hour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25768"/>
        <c:crosses val="autoZero"/>
        <c:auto val="1"/>
        <c:lblAlgn val="ctr"/>
        <c:lblOffset val="100"/>
        <c:noMultiLvlLbl val="0"/>
      </c:catAx>
      <c:valAx>
        <c:axId val="291425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Number of</a:t>
                </a:r>
                <a:r>
                  <a:rPr lang="en-GB" baseline="0"/>
                  <a:t> Motorcyclists</a:t>
                </a:r>
                <a:endParaRPr lang="en-GB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21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693309065010049E-2"/>
          <c:y val="6.7932428327764652E-2"/>
          <c:w val="0.31401029645163703"/>
          <c:h val="6.67660459356527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Lewisham Residents</a:t>
            </a:r>
          </a:p>
        </c:rich>
      </c:tx>
      <c:layout>
        <c:manualLayout>
          <c:xMode val="edge"/>
          <c:yMode val="edge"/>
          <c:x val="0.38668641975308637"/>
          <c:y val="0.169281264751209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098899402280602E-2"/>
          <c:y val="4.3650793650793648E-2"/>
          <c:w val="0.89125124065374184"/>
          <c:h val="0.77637482814648151"/>
        </c:manualLayout>
      </c:layout>
      <c:lineChart>
        <c:grouping val="standard"/>
        <c:varyColors val="0"/>
        <c:ser>
          <c:idx val="0"/>
          <c:order val="0"/>
          <c:tx>
            <c:v>Weekday</c:v>
          </c:tx>
          <c:spPr>
            <a:ln w="28575" cap="rnd">
              <a:solidFill>
                <a:srgbClr val="34495E"/>
              </a:solidFill>
              <a:round/>
            </a:ln>
            <a:effectLst/>
          </c:spPr>
          <c:marker>
            <c:symbol val="none"/>
          </c:marker>
          <c:cat>
            <c:strRef>
              <c:f>[2]Time!$A$38:$A$61</c:f>
              <c:strCache>
                <c:ptCount val="24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4AM</c:v>
                </c:pt>
                <c:pt idx="5">
                  <c:v>5AM</c:v>
                </c:pt>
                <c:pt idx="6">
                  <c:v>6AM</c:v>
                </c:pt>
                <c:pt idx="7">
                  <c:v>7AM</c:v>
                </c:pt>
                <c:pt idx="8">
                  <c:v>8AM</c:v>
                </c:pt>
                <c:pt idx="9">
                  <c:v>9AM</c:v>
                </c:pt>
                <c:pt idx="10">
                  <c:v>10AM</c:v>
                </c:pt>
                <c:pt idx="11">
                  <c:v>11AM</c:v>
                </c:pt>
                <c:pt idx="12">
                  <c:v>Noon</c:v>
                </c:pt>
                <c:pt idx="13">
                  <c:v>1PM</c:v>
                </c:pt>
                <c:pt idx="14">
                  <c:v>2PM</c:v>
                </c:pt>
                <c:pt idx="15">
                  <c:v>3PM</c:v>
                </c:pt>
                <c:pt idx="16">
                  <c:v>4PM</c:v>
                </c:pt>
                <c:pt idx="17">
                  <c:v>5PM</c:v>
                </c:pt>
                <c:pt idx="18">
                  <c:v>6PM</c:v>
                </c:pt>
                <c:pt idx="19">
                  <c:v>7PM</c:v>
                </c:pt>
                <c:pt idx="20">
                  <c:v>8PM</c:v>
                </c:pt>
                <c:pt idx="21">
                  <c:v>9PM</c:v>
                </c:pt>
                <c:pt idx="22">
                  <c:v>10PM</c:v>
                </c:pt>
                <c:pt idx="23">
                  <c:v>11PM</c:v>
                </c:pt>
              </c:strCache>
            </c:strRef>
          </c:cat>
          <c:val>
            <c:numRef>
              <c:f>[2]Time!$B$38:$B$61</c:f>
              <c:numCache>
                <c:formatCode>General</c:formatCode>
                <c:ptCount val="24"/>
                <c:pt idx="0">
                  <c:v>3</c:v>
                </c:pt>
                <c:pt idx="1">
                  <c:v>3</c:v>
                </c:pt>
                <c:pt idx="3">
                  <c:v>1</c:v>
                </c:pt>
                <c:pt idx="5">
                  <c:v>5</c:v>
                </c:pt>
                <c:pt idx="6">
                  <c:v>16</c:v>
                </c:pt>
                <c:pt idx="7">
                  <c:v>41</c:v>
                </c:pt>
                <c:pt idx="8">
                  <c:v>52</c:v>
                </c:pt>
                <c:pt idx="9">
                  <c:v>30</c:v>
                </c:pt>
                <c:pt idx="10">
                  <c:v>19</c:v>
                </c:pt>
                <c:pt idx="11">
                  <c:v>22</c:v>
                </c:pt>
                <c:pt idx="12">
                  <c:v>28</c:v>
                </c:pt>
                <c:pt idx="13">
                  <c:v>34</c:v>
                </c:pt>
                <c:pt idx="14">
                  <c:v>29</c:v>
                </c:pt>
                <c:pt idx="15">
                  <c:v>32</c:v>
                </c:pt>
                <c:pt idx="16">
                  <c:v>41</c:v>
                </c:pt>
                <c:pt idx="17">
                  <c:v>65</c:v>
                </c:pt>
                <c:pt idx="18">
                  <c:v>43</c:v>
                </c:pt>
                <c:pt idx="19">
                  <c:v>24</c:v>
                </c:pt>
                <c:pt idx="20">
                  <c:v>34</c:v>
                </c:pt>
                <c:pt idx="21">
                  <c:v>20</c:v>
                </c:pt>
                <c:pt idx="22">
                  <c:v>14</c:v>
                </c:pt>
                <c:pt idx="23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7B7-4E08-9156-AF43F016D92E}"/>
            </c:ext>
          </c:extLst>
        </c:ser>
        <c:ser>
          <c:idx val="1"/>
          <c:order val="1"/>
          <c:tx>
            <c:v>Weekend</c:v>
          </c:tx>
          <c:spPr>
            <a:ln w="28575" cap="rnd">
              <a:solidFill>
                <a:srgbClr val="1CAEC2"/>
              </a:solidFill>
              <a:round/>
            </a:ln>
            <a:effectLst/>
          </c:spPr>
          <c:marker>
            <c:symbol val="none"/>
          </c:marker>
          <c:cat>
            <c:strRef>
              <c:f>[2]Time!$A$38:$A$61</c:f>
              <c:strCache>
                <c:ptCount val="24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4AM</c:v>
                </c:pt>
                <c:pt idx="5">
                  <c:v>5AM</c:v>
                </c:pt>
                <c:pt idx="6">
                  <c:v>6AM</c:v>
                </c:pt>
                <c:pt idx="7">
                  <c:v>7AM</c:v>
                </c:pt>
                <c:pt idx="8">
                  <c:v>8AM</c:v>
                </c:pt>
                <c:pt idx="9">
                  <c:v>9AM</c:v>
                </c:pt>
                <c:pt idx="10">
                  <c:v>10AM</c:v>
                </c:pt>
                <c:pt idx="11">
                  <c:v>11AM</c:v>
                </c:pt>
                <c:pt idx="12">
                  <c:v>Noon</c:v>
                </c:pt>
                <c:pt idx="13">
                  <c:v>1PM</c:v>
                </c:pt>
                <c:pt idx="14">
                  <c:v>2PM</c:v>
                </c:pt>
                <c:pt idx="15">
                  <c:v>3PM</c:v>
                </c:pt>
                <c:pt idx="16">
                  <c:v>4PM</c:v>
                </c:pt>
                <c:pt idx="17">
                  <c:v>5PM</c:v>
                </c:pt>
                <c:pt idx="18">
                  <c:v>6PM</c:v>
                </c:pt>
                <c:pt idx="19">
                  <c:v>7PM</c:v>
                </c:pt>
                <c:pt idx="20">
                  <c:v>8PM</c:v>
                </c:pt>
                <c:pt idx="21">
                  <c:v>9PM</c:v>
                </c:pt>
                <c:pt idx="22">
                  <c:v>10PM</c:v>
                </c:pt>
                <c:pt idx="23">
                  <c:v>11PM</c:v>
                </c:pt>
              </c:strCache>
            </c:strRef>
          </c:cat>
          <c:val>
            <c:numRef>
              <c:f>[2]Time!$C$38:$C$61</c:f>
              <c:numCache>
                <c:formatCode>General</c:formatCode>
                <c:ptCount val="24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5">
                  <c:v>2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  <c:pt idx="10">
                  <c:v>6</c:v>
                </c:pt>
                <c:pt idx="11">
                  <c:v>6</c:v>
                </c:pt>
                <c:pt idx="12">
                  <c:v>10</c:v>
                </c:pt>
                <c:pt idx="13">
                  <c:v>10</c:v>
                </c:pt>
                <c:pt idx="14">
                  <c:v>12</c:v>
                </c:pt>
                <c:pt idx="15">
                  <c:v>9</c:v>
                </c:pt>
                <c:pt idx="16">
                  <c:v>8</c:v>
                </c:pt>
                <c:pt idx="17">
                  <c:v>14</c:v>
                </c:pt>
                <c:pt idx="18">
                  <c:v>10</c:v>
                </c:pt>
                <c:pt idx="19">
                  <c:v>11</c:v>
                </c:pt>
                <c:pt idx="20">
                  <c:v>4</c:v>
                </c:pt>
                <c:pt idx="21">
                  <c:v>6</c:v>
                </c:pt>
                <c:pt idx="22">
                  <c:v>7</c:v>
                </c:pt>
                <c:pt idx="23">
                  <c:v>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7B7-4E08-9156-AF43F016D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1419888"/>
        <c:axId val="291420280"/>
      </c:lineChart>
      <c:catAx>
        <c:axId val="2914198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Hour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20280"/>
        <c:crosses val="autoZero"/>
        <c:auto val="1"/>
        <c:lblAlgn val="ctr"/>
        <c:lblOffset val="100"/>
        <c:noMultiLvlLbl val="0"/>
      </c:catAx>
      <c:valAx>
        <c:axId val="291420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Number of</a:t>
                </a:r>
                <a:r>
                  <a:rPr lang="en-GB" baseline="0"/>
                  <a:t> Motorcyclists</a:t>
                </a:r>
                <a:endParaRPr lang="en-GB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1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9993141560822476E-2"/>
          <c:y val="5.2106513392057463E-2"/>
          <c:w val="0.31401029645163703"/>
          <c:h val="6.67660459356527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098899402280602E-2"/>
          <c:y val="4.3650793650793648E-2"/>
          <c:w val="0.89125124065374184"/>
          <c:h val="0.77637482814648151"/>
        </c:manualLayout>
      </c:layout>
      <c:lineChart>
        <c:grouping val="standard"/>
        <c:varyColors val="0"/>
        <c:ser>
          <c:idx val="0"/>
          <c:order val="0"/>
          <c:tx>
            <c:v>Weekday</c:v>
          </c:tx>
          <c:spPr>
            <a:ln w="28575" cap="rnd">
              <a:solidFill>
                <a:srgbClr val="34495E"/>
              </a:solidFill>
              <a:round/>
            </a:ln>
            <a:effectLst/>
          </c:spPr>
          <c:marker>
            <c:symbol val="none"/>
          </c:marker>
          <c:cat>
            <c:strRef>
              <c:f>[1]Motorcyclists!$AA$52:$AA$74</c:f>
              <c:strCache>
                <c:ptCount val="23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5AM</c:v>
                </c:pt>
                <c:pt idx="5">
                  <c:v>6AM</c:v>
                </c:pt>
                <c:pt idx="6">
                  <c:v>7AM</c:v>
                </c:pt>
                <c:pt idx="7">
                  <c:v>8AM</c:v>
                </c:pt>
                <c:pt idx="8">
                  <c:v>9AM</c:v>
                </c:pt>
                <c:pt idx="9">
                  <c:v>10AM</c:v>
                </c:pt>
                <c:pt idx="10">
                  <c:v>11AM</c:v>
                </c:pt>
                <c:pt idx="11">
                  <c:v>Noon</c:v>
                </c:pt>
                <c:pt idx="12">
                  <c:v>1PM</c:v>
                </c:pt>
                <c:pt idx="13">
                  <c:v>2PM</c:v>
                </c:pt>
                <c:pt idx="14">
                  <c:v>3PM</c:v>
                </c:pt>
                <c:pt idx="15">
                  <c:v>4PM</c:v>
                </c:pt>
                <c:pt idx="16">
                  <c:v>5PM</c:v>
                </c:pt>
                <c:pt idx="17">
                  <c:v>6PM</c:v>
                </c:pt>
                <c:pt idx="18">
                  <c:v>7PM</c:v>
                </c:pt>
                <c:pt idx="19">
                  <c:v>8PM</c:v>
                </c:pt>
                <c:pt idx="20">
                  <c:v>9PM</c:v>
                </c:pt>
                <c:pt idx="21">
                  <c:v>10PM</c:v>
                </c:pt>
                <c:pt idx="22">
                  <c:v>11PM</c:v>
                </c:pt>
              </c:strCache>
            </c:strRef>
          </c:cat>
          <c:val>
            <c:numRef>
              <c:f>[1]Motorcyclists!$AB$52:$AB$74</c:f>
              <c:numCache>
                <c:formatCode>General</c:formatCode>
                <c:ptCount val="23"/>
                <c:pt idx="0">
                  <c:v>8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6</c:v>
                </c:pt>
                <c:pt idx="6">
                  <c:v>15</c:v>
                </c:pt>
                <c:pt idx="7">
                  <c:v>16</c:v>
                </c:pt>
                <c:pt idx="8">
                  <c:v>8</c:v>
                </c:pt>
                <c:pt idx="9">
                  <c:v>8</c:v>
                </c:pt>
                <c:pt idx="10">
                  <c:v>9</c:v>
                </c:pt>
                <c:pt idx="11">
                  <c:v>8</c:v>
                </c:pt>
                <c:pt idx="12">
                  <c:v>17</c:v>
                </c:pt>
                <c:pt idx="13">
                  <c:v>15</c:v>
                </c:pt>
                <c:pt idx="14">
                  <c:v>17</c:v>
                </c:pt>
                <c:pt idx="15">
                  <c:v>22</c:v>
                </c:pt>
                <c:pt idx="16">
                  <c:v>28</c:v>
                </c:pt>
                <c:pt idx="17">
                  <c:v>35</c:v>
                </c:pt>
                <c:pt idx="18">
                  <c:v>31</c:v>
                </c:pt>
                <c:pt idx="19">
                  <c:v>39</c:v>
                </c:pt>
                <c:pt idx="20">
                  <c:v>29</c:v>
                </c:pt>
                <c:pt idx="21">
                  <c:v>21</c:v>
                </c:pt>
                <c:pt idx="22">
                  <c:v>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546-42A8-B6D0-49E06135FC59}"/>
            </c:ext>
          </c:extLst>
        </c:ser>
        <c:ser>
          <c:idx val="1"/>
          <c:order val="1"/>
          <c:tx>
            <c:v>Weekend</c:v>
          </c:tx>
          <c:spPr>
            <a:ln w="28575" cap="rnd">
              <a:solidFill>
                <a:srgbClr val="1CAEC2"/>
              </a:solidFill>
              <a:round/>
            </a:ln>
            <a:effectLst/>
          </c:spPr>
          <c:marker>
            <c:symbol val="none"/>
          </c:marker>
          <c:cat>
            <c:strRef>
              <c:f>[1]Motorcyclists!$AA$52:$AA$74</c:f>
              <c:strCache>
                <c:ptCount val="23"/>
                <c:pt idx="0">
                  <c:v>Midnight</c:v>
                </c:pt>
                <c:pt idx="1">
                  <c:v>1AM</c:v>
                </c:pt>
                <c:pt idx="2">
                  <c:v>2AM</c:v>
                </c:pt>
                <c:pt idx="3">
                  <c:v>3AM</c:v>
                </c:pt>
                <c:pt idx="4">
                  <c:v>5AM</c:v>
                </c:pt>
                <c:pt idx="5">
                  <c:v>6AM</c:v>
                </c:pt>
                <c:pt idx="6">
                  <c:v>7AM</c:v>
                </c:pt>
                <c:pt idx="7">
                  <c:v>8AM</c:v>
                </c:pt>
                <c:pt idx="8">
                  <c:v>9AM</c:v>
                </c:pt>
                <c:pt idx="9">
                  <c:v>10AM</c:v>
                </c:pt>
                <c:pt idx="10">
                  <c:v>11AM</c:v>
                </c:pt>
                <c:pt idx="11">
                  <c:v>Noon</c:v>
                </c:pt>
                <c:pt idx="12">
                  <c:v>1PM</c:v>
                </c:pt>
                <c:pt idx="13">
                  <c:v>2PM</c:v>
                </c:pt>
                <c:pt idx="14">
                  <c:v>3PM</c:v>
                </c:pt>
                <c:pt idx="15">
                  <c:v>4PM</c:v>
                </c:pt>
                <c:pt idx="16">
                  <c:v>5PM</c:v>
                </c:pt>
                <c:pt idx="17">
                  <c:v>6PM</c:v>
                </c:pt>
                <c:pt idx="18">
                  <c:v>7PM</c:v>
                </c:pt>
                <c:pt idx="19">
                  <c:v>8PM</c:v>
                </c:pt>
                <c:pt idx="20">
                  <c:v>9PM</c:v>
                </c:pt>
                <c:pt idx="21">
                  <c:v>10PM</c:v>
                </c:pt>
                <c:pt idx="22">
                  <c:v>11PM</c:v>
                </c:pt>
              </c:strCache>
            </c:strRef>
          </c:cat>
          <c:val>
            <c:numRef>
              <c:f>[1]Motorcyclists!$AC$52:$AC$74</c:f>
              <c:numCache>
                <c:formatCode>General</c:formatCode>
                <c:ptCount val="2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3</c:v>
                </c:pt>
                <c:pt idx="11">
                  <c:v>2</c:v>
                </c:pt>
                <c:pt idx="12">
                  <c:v>6</c:v>
                </c:pt>
                <c:pt idx="13">
                  <c:v>7</c:v>
                </c:pt>
                <c:pt idx="14">
                  <c:v>7</c:v>
                </c:pt>
                <c:pt idx="15">
                  <c:v>5</c:v>
                </c:pt>
                <c:pt idx="16">
                  <c:v>9</c:v>
                </c:pt>
                <c:pt idx="17">
                  <c:v>13</c:v>
                </c:pt>
                <c:pt idx="18">
                  <c:v>16</c:v>
                </c:pt>
                <c:pt idx="19">
                  <c:v>13</c:v>
                </c:pt>
                <c:pt idx="20">
                  <c:v>14</c:v>
                </c:pt>
                <c:pt idx="21">
                  <c:v>11</c:v>
                </c:pt>
                <c:pt idx="22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546-42A8-B6D0-49E06135FC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1424200"/>
        <c:axId val="291426552"/>
      </c:lineChart>
      <c:catAx>
        <c:axId val="2914242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Hour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26552"/>
        <c:crosses val="autoZero"/>
        <c:auto val="1"/>
        <c:lblAlgn val="ctr"/>
        <c:lblOffset val="100"/>
        <c:noMultiLvlLbl val="0"/>
      </c:catAx>
      <c:valAx>
        <c:axId val="291426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Number of</a:t>
                </a:r>
                <a:r>
                  <a:rPr lang="en-GB" baseline="0"/>
                  <a:t> Motorcyclists</a:t>
                </a:r>
                <a:endParaRPr lang="en-GB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424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06742980656829"/>
          <c:y val="6.0019372578427661E-2"/>
          <c:w val="0.31506579324643241"/>
          <c:h val="6.69647544056992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175D2-885A-4F39-9866-90A7DEC8CB45}" type="datetimeFigureOut">
              <a:rPr lang="en-GB" smtClean="0"/>
              <a:t>31/10/2018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A2A6B-684C-4472-858A-2EFC8F4E06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5623F-EF57-4C58-9A6D-19B0D81EC01D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95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Road</a:t>
            </a:r>
            <a:r>
              <a:rPr lang="en-GB" baseline="0" dirty="0" smtClean="0"/>
              <a:t> safety issues:  casualty data, differences between boroughs, campaigns and interventions, Vision Zero</a:t>
            </a:r>
          </a:p>
          <a:p>
            <a:r>
              <a:rPr lang="en-GB" baseline="0" dirty="0" smtClean="0"/>
              <a:t>Funding: sources of funding, criteria for borough funding</a:t>
            </a:r>
          </a:p>
          <a:p>
            <a:r>
              <a:rPr lang="en-GB" baseline="0" dirty="0" smtClean="0"/>
              <a:t>The future for road safety:  </a:t>
            </a:r>
            <a:r>
              <a:rPr lang="en-GB" baseline="0" dirty="0" err="1" smtClean="0"/>
              <a:t>TfL</a:t>
            </a:r>
            <a:r>
              <a:rPr lang="en-GB" baseline="0" dirty="0" smtClean="0"/>
              <a:t> priorities, funding reductions in London Boroughs, Anticipated changes to maintain priority  of London 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5623F-EF57-4C58-9A6D-19B0D81EC01D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73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F8F2F-9AC0-4E09-A924-367FAB408BDE}" type="datetimeFigureOut">
              <a:rPr lang="en-US" smtClean="0"/>
              <a:pPr/>
              <a:t>10/31/2018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26287-6AE3-41FE-B691-D717C547277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1" y="5662986"/>
            <a:ext cx="1300427" cy="8759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142985"/>
            <a:ext cx="8029604" cy="2457466"/>
          </a:xfrm>
        </p:spPr>
        <p:txBody>
          <a:bodyPr>
            <a:normAutofit/>
          </a:bodyPr>
          <a:lstStyle/>
          <a:p>
            <a:r>
              <a:rPr lang="en-GB" b="1" dirty="0" smtClean="0"/>
              <a:t>LONDON ROAD SAFETY COUNCIL:</a:t>
            </a:r>
            <a:br>
              <a:rPr lang="en-GB" b="1" dirty="0" smtClean="0"/>
            </a:br>
            <a:r>
              <a:rPr lang="en-GB" sz="3600" b="1" dirty="0" smtClean="0"/>
              <a:t>FACING THE FUTURE OF ROAD SAFETY  EDUCATION IN LONDON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CURRENT AND FUTURE ROAD SAFETY EDUCATION, TRAINING AND PUBLICITY PROVISION ACROSS THE 33 LONDON LOCAL AUTHORITIES</a:t>
            </a:r>
            <a:endParaRPr lang="en-GB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82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Arrow Connector 33"/>
          <p:cNvCxnSpPr/>
          <p:nvPr/>
        </p:nvCxnSpPr>
        <p:spPr>
          <a:xfrm>
            <a:off x="5000628" y="2464587"/>
            <a:ext cx="107157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500043"/>
            <a:ext cx="7958166" cy="714379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Boroughs’ Chief Concerns</a:t>
            </a:r>
            <a:endParaRPr lang="en-GB" sz="2800" b="1" dirty="0"/>
          </a:p>
        </p:txBody>
      </p:sp>
      <p:sp>
        <p:nvSpPr>
          <p:cNvPr id="4" name="Oval 3"/>
          <p:cNvSpPr/>
          <p:nvPr/>
        </p:nvSpPr>
        <p:spPr>
          <a:xfrm>
            <a:off x="2428860" y="1571612"/>
            <a:ext cx="3357586" cy="10001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071802" y="1857364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Funding Cuts </a:t>
            </a:r>
            <a:endParaRPr lang="en-GB" sz="2800" b="1" dirty="0"/>
          </a:p>
        </p:txBody>
      </p:sp>
      <p:sp>
        <p:nvSpPr>
          <p:cNvPr id="7" name="Oval 6"/>
          <p:cNvSpPr/>
          <p:nvPr/>
        </p:nvSpPr>
        <p:spPr>
          <a:xfrm>
            <a:off x="5838346" y="3071810"/>
            <a:ext cx="2000264" cy="10001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124098" y="323696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Reductions in Staff </a:t>
            </a:r>
            <a:r>
              <a:rPr lang="en-GB" sz="2000" b="1" dirty="0" err="1" smtClean="0"/>
              <a:t>Nos</a:t>
            </a:r>
            <a:endParaRPr lang="en-GB" sz="2000" b="1" dirty="0"/>
          </a:p>
        </p:txBody>
      </p:sp>
      <p:sp>
        <p:nvSpPr>
          <p:cNvPr id="12" name="Oval 11"/>
          <p:cNvSpPr/>
          <p:nvPr/>
        </p:nvSpPr>
        <p:spPr>
          <a:xfrm>
            <a:off x="5907519" y="4679165"/>
            <a:ext cx="1928826" cy="121444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197646" y="4848466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Movement to new teams and functions</a:t>
            </a:r>
            <a:endParaRPr lang="en-GB" b="1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6695602" y="4202842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19559" y="2571744"/>
            <a:ext cx="2071702" cy="1143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84644" y="278605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Outsourcing of provision</a:t>
            </a:r>
            <a:endParaRPr lang="en-GB" b="1" dirty="0"/>
          </a:p>
        </p:txBody>
      </p:sp>
      <p:sp>
        <p:nvSpPr>
          <p:cNvPr id="20" name="Oval 19"/>
          <p:cNvSpPr/>
          <p:nvPr/>
        </p:nvSpPr>
        <p:spPr>
          <a:xfrm>
            <a:off x="928662" y="4214818"/>
            <a:ext cx="2786082" cy="10001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500166" y="450362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Cuts to services</a:t>
            </a:r>
            <a:endParaRPr lang="en-GB" b="1" dirty="0"/>
          </a:p>
        </p:txBody>
      </p:sp>
      <p:sp>
        <p:nvSpPr>
          <p:cNvPr id="24" name="Oval 23"/>
          <p:cNvSpPr/>
          <p:nvPr/>
        </p:nvSpPr>
        <p:spPr>
          <a:xfrm>
            <a:off x="3201751" y="5155654"/>
            <a:ext cx="2343160" cy="1143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3701817" y="5227092"/>
            <a:ext cx="1643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Loss of knowledge &amp; experience </a:t>
            </a:r>
            <a:endParaRPr lang="en-GB" b="1" dirty="0"/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4789248" y="4000504"/>
            <a:ext cx="135732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2143108" y="2357430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035951" y="3107529"/>
            <a:ext cx="171451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581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33" y="2636912"/>
            <a:ext cx="8640960" cy="1362075"/>
          </a:xfrm>
        </p:spPr>
        <p:txBody>
          <a:bodyPr/>
          <a:lstStyle/>
          <a:p>
            <a:pPr algn="ctr"/>
            <a:r>
              <a:rPr lang="en-GB" dirty="0" smtClean="0"/>
              <a:t>FINDINGS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Reduced Funding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LIP funding is constant but no longer ring fenced</a:t>
            </a:r>
          </a:p>
          <a:p>
            <a:r>
              <a:rPr lang="en-GB" smtClean="0"/>
              <a:t>Some Boroughs are committed to maintaining staffing levels</a:t>
            </a:r>
          </a:p>
          <a:p>
            <a:r>
              <a:rPr lang="en-GB" smtClean="0"/>
              <a:t>Others are not!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55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Staffing Levels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Some Boroughs have maintained levels</a:t>
            </a:r>
          </a:p>
          <a:p>
            <a:r>
              <a:rPr lang="en-GB" smtClean="0"/>
              <a:t>Some have cut significantly</a:t>
            </a:r>
          </a:p>
          <a:p>
            <a:r>
              <a:rPr lang="en-GB" smtClean="0"/>
              <a:t>Many have changed roles and titles leaving like-for-like comparisons difficult</a:t>
            </a:r>
          </a:p>
          <a:p>
            <a:r>
              <a:rPr lang="en-GB" smtClean="0"/>
              <a:t>Some were less than transparent with the review team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Staff Capability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Some excellent staff deployed on work which includes road safety</a:t>
            </a:r>
          </a:p>
          <a:p>
            <a:r>
              <a:rPr lang="en-GB" smtClean="0"/>
              <a:t>Fewer staff with dedicated road safety roles</a:t>
            </a:r>
          </a:p>
          <a:p>
            <a:r>
              <a:rPr lang="en-GB" smtClean="0"/>
              <a:t>Less time available for networking</a:t>
            </a:r>
          </a:p>
          <a:p>
            <a:r>
              <a:rPr lang="en-GB" smtClean="0"/>
              <a:t>A smaller pool to recruit from outside London as well as within – a problem for the future?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1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Common Threads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Traditional </a:t>
            </a:r>
            <a:r>
              <a:rPr lang="en-GB" dirty="0" err="1"/>
              <a:t>ETP</a:t>
            </a:r>
            <a:r>
              <a:rPr lang="en-GB" dirty="0"/>
              <a:t> </a:t>
            </a:r>
            <a:r>
              <a:rPr lang="en-GB" dirty="0" smtClean="0"/>
              <a:t>work</a:t>
            </a:r>
          </a:p>
          <a:p>
            <a:r>
              <a:rPr lang="en-GB" dirty="0" smtClean="0"/>
              <a:t>Speeds </a:t>
            </a:r>
            <a:endParaRPr lang="en-GB" dirty="0"/>
          </a:p>
          <a:p>
            <a:r>
              <a:rPr lang="en-GB" dirty="0" smtClean="0"/>
              <a:t>School Streets</a:t>
            </a:r>
          </a:p>
          <a:p>
            <a:r>
              <a:rPr lang="en-GB" dirty="0" smtClean="0"/>
              <a:t>Air Quality</a:t>
            </a:r>
          </a:p>
          <a:p>
            <a:r>
              <a:rPr lang="en-GB" dirty="0" smtClean="0"/>
              <a:t>Motorcycling</a:t>
            </a:r>
          </a:p>
          <a:p>
            <a:r>
              <a:rPr lang="en-GB" dirty="0" smtClean="0"/>
              <a:t>Data</a:t>
            </a:r>
          </a:p>
          <a:p>
            <a:r>
              <a:rPr lang="en-GB" dirty="0"/>
              <a:t>Outputs vs Outcomes</a:t>
            </a:r>
          </a:p>
          <a:p>
            <a:r>
              <a:rPr lang="en-GB" dirty="0" smtClean="0"/>
              <a:t>Evaluation</a:t>
            </a:r>
          </a:p>
          <a:p>
            <a:r>
              <a:rPr lang="en-GB" dirty="0" smtClean="0"/>
              <a:t>Working with business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3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AB10AF-47DD-4D69-9558-80ADA32A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London Boroughs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EFC194-04F5-4494-961C-F6CF51EBF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Camden</a:t>
            </a:r>
          </a:p>
          <a:p>
            <a:r>
              <a:rPr lang="en-GB" dirty="0"/>
              <a:t>Hackney</a:t>
            </a:r>
          </a:p>
          <a:p>
            <a:r>
              <a:rPr lang="en-GB" dirty="0"/>
              <a:t>Lambeth</a:t>
            </a:r>
          </a:p>
          <a:p>
            <a:r>
              <a:rPr lang="en-GB" dirty="0"/>
              <a:t>Lewisham</a:t>
            </a:r>
          </a:p>
          <a:p>
            <a:r>
              <a:rPr lang="en-GB" dirty="0"/>
              <a:t>Newham</a:t>
            </a:r>
          </a:p>
          <a:p>
            <a:endParaRPr lang="en-GB" dirty="0"/>
          </a:p>
          <a:p>
            <a:r>
              <a:rPr lang="en-GB" dirty="0"/>
              <a:t>All have issues with riders on motorcycles up to 125cc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8701F10-D764-493E-80E9-1EBF4769A5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068" y="1095974"/>
            <a:ext cx="4281864" cy="100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6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965CDE-E0DF-4797-8CE1-44B38010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Residents verses roads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D00705A-3194-4415-8955-074E7540A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Need to understand </a:t>
            </a:r>
            <a:r>
              <a:rPr lang="en-GB" i="1" dirty="0"/>
              <a:t>who</a:t>
            </a:r>
            <a:r>
              <a:rPr lang="en-GB" dirty="0"/>
              <a:t> is crashing on local roads:</a:t>
            </a:r>
          </a:p>
          <a:p>
            <a:pPr lvl="1"/>
            <a:r>
              <a:rPr lang="en-GB" dirty="0"/>
              <a:t>Non-residents – how to access to engage with them</a:t>
            </a:r>
          </a:p>
          <a:p>
            <a:pPr lvl="1"/>
            <a:r>
              <a:rPr lang="en-GB" dirty="0"/>
              <a:t>Residents crashing elsewhere – responsibility to local residents</a:t>
            </a:r>
          </a:p>
          <a:p>
            <a:r>
              <a:rPr lang="en-GB" dirty="0"/>
              <a:t>Collaboration with neighbouring &amp; similar Boroughs</a:t>
            </a:r>
          </a:p>
          <a:p>
            <a:r>
              <a:rPr lang="en-GB" dirty="0"/>
              <a:t>London-wide campaigns &amp; interventions</a:t>
            </a:r>
          </a:p>
          <a:p>
            <a:r>
              <a:rPr lang="en-GB" dirty="0"/>
              <a:t>Use of postcode data to understand how to access target audience </a:t>
            </a:r>
          </a:p>
        </p:txBody>
      </p:sp>
    </p:spTree>
    <p:extLst>
      <p:ext uri="{BB962C8B-B14F-4D97-AF65-F5344CB8AC3E}">
        <p14:creationId xmlns:p14="http://schemas.microsoft.com/office/powerpoint/2010/main" val="266312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D44C0B-2C65-4FCA-BE2C-5161496E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554" y="1006404"/>
            <a:ext cx="8077200" cy="994172"/>
          </a:xfrm>
        </p:spPr>
        <p:txBody>
          <a:bodyPr>
            <a:normAutofit fontScale="90000"/>
          </a:bodyPr>
          <a:lstStyle/>
          <a:p>
            <a:r>
              <a:rPr lang="en-GB" dirty="0"/>
              <a:t>Newham – residents crashing elsewhere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2389E529-E2AC-4A5A-8D13-62A1F3005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7" t="11339" r="15264" b="17923"/>
          <a:stretch/>
        </p:blipFill>
        <p:spPr>
          <a:xfrm>
            <a:off x="2627783" y="2276872"/>
            <a:ext cx="4824537" cy="3672408"/>
          </a:xfr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8701F10-D764-493E-80E9-1EBF4769A5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823373"/>
            <a:ext cx="1069196" cy="2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23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30EBAA-CF00-4745-AAFD-BD371C79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Hackney – residents &amp; Roads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2D2740-83D3-402A-93B0-28F70CF70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1B1AC4C-5CDE-48D8-8CDD-4A19B10E52A0}"/>
              </a:ext>
            </a:extLst>
          </p:cNvPr>
          <p:cNvGrpSpPr/>
          <p:nvPr/>
        </p:nvGrpSpPr>
        <p:grpSpPr>
          <a:xfrm>
            <a:off x="971600" y="1399477"/>
            <a:ext cx="6763396" cy="4653044"/>
            <a:chOff x="0" y="0"/>
            <a:chExt cx="5723729" cy="5897217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D19647F2-2C42-4C33-8280-09885C5E4D9A}"/>
                </a:ext>
              </a:extLst>
            </p:cNvPr>
            <p:cNvSpPr/>
            <p:nvPr/>
          </p:nvSpPr>
          <p:spPr>
            <a:xfrm>
              <a:off x="0" y="0"/>
              <a:ext cx="5723729" cy="5897217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35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1A7FBB78-91D1-4D00-A2DC-8A53DB9CAE86}"/>
                </a:ext>
              </a:extLst>
            </p:cNvPr>
            <p:cNvSpPr/>
            <p:nvPr/>
          </p:nvSpPr>
          <p:spPr>
            <a:xfrm>
              <a:off x="2293447" y="2067771"/>
              <a:ext cx="1306800" cy="1306800"/>
            </a:xfrm>
            <a:prstGeom prst="rect">
              <a:avLst/>
            </a:prstGeom>
            <a:solidFill>
              <a:srgbClr val="83B1A7"/>
            </a:solidFill>
            <a:ln w="3175">
              <a:solidFill>
                <a:srgbClr val="9CB0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213</a:t>
              </a:r>
              <a:b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Hackney resident riders crash in Hackney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C08B5472-F301-4E00-85BE-79F4E5738403}"/>
                </a:ext>
              </a:extLst>
            </p:cNvPr>
            <p:cNvSpPr/>
            <p:nvPr/>
          </p:nvSpPr>
          <p:spPr>
            <a:xfrm>
              <a:off x="2153047" y="306363"/>
              <a:ext cx="1587600" cy="1587600"/>
            </a:xfrm>
            <a:prstGeom prst="rect">
              <a:avLst/>
            </a:prstGeom>
            <a:solidFill>
              <a:srgbClr val="9CB084"/>
            </a:solidFill>
            <a:ln w="3175">
              <a:solidFill>
                <a:srgbClr val="9CB0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75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325</a:t>
              </a:r>
              <a:br>
                <a:rPr lang="en-GB" sz="75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75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riders residing in neighbouring boroughs crash in Hackney</a:t>
              </a:r>
              <a:endParaRPr lang="en-GB" sz="9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4C6A49FF-26D0-4C57-A9FC-81B2FF557DFC}"/>
                </a:ext>
              </a:extLst>
            </p:cNvPr>
            <p:cNvSpPr/>
            <p:nvPr/>
          </p:nvSpPr>
          <p:spPr>
            <a:xfrm>
              <a:off x="456673" y="525063"/>
              <a:ext cx="1150200" cy="1150200"/>
            </a:xfrm>
            <a:prstGeom prst="rect">
              <a:avLst/>
            </a:prstGeom>
            <a:solidFill>
              <a:srgbClr val="D7DFCD"/>
            </a:solidFill>
            <a:ln w="3175">
              <a:solidFill>
                <a:srgbClr val="9CB0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178</a:t>
              </a:r>
              <a:b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75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riders residing elsewhere in London crash in Hackney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D3544C89-AF3D-462A-BFFE-CA7BCF15C975}"/>
                </a:ext>
              </a:extLst>
            </p:cNvPr>
            <p:cNvSpPr/>
            <p:nvPr/>
          </p:nvSpPr>
          <p:spPr>
            <a:xfrm>
              <a:off x="529573" y="2179215"/>
              <a:ext cx="1004400" cy="1139512"/>
            </a:xfrm>
            <a:prstGeom prst="rect">
              <a:avLst/>
            </a:prstGeom>
            <a:solidFill>
              <a:srgbClr val="EBEFE6"/>
            </a:solidFill>
            <a:ln w="3175">
              <a:solidFill>
                <a:srgbClr val="9CB0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67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77</a:t>
              </a:r>
              <a:br>
                <a:rPr lang="en-GB" sz="67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675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riders residing outside London crash in Hackney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4B04AD29-0062-44F8-B2B6-D6D0CB34E512}"/>
                </a:ext>
              </a:extLst>
            </p:cNvPr>
            <p:cNvSpPr/>
            <p:nvPr/>
          </p:nvSpPr>
          <p:spPr>
            <a:xfrm>
              <a:off x="2282647" y="4274003"/>
              <a:ext cx="1328400" cy="1328400"/>
            </a:xfrm>
            <a:prstGeom prst="rect">
              <a:avLst/>
            </a:prstGeom>
            <a:solidFill>
              <a:srgbClr val="6BB1C9"/>
            </a:solidFill>
            <a:ln w="3175">
              <a:solidFill>
                <a:srgbClr val="6BB1C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241</a:t>
              </a:r>
              <a:b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75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Hackney resident riders crash in neighbouring boroughs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D5DCDF57-4299-489E-A6F5-3CA56A1235DB}"/>
                </a:ext>
              </a:extLst>
            </p:cNvPr>
            <p:cNvSpPr/>
            <p:nvPr/>
          </p:nvSpPr>
          <p:spPr>
            <a:xfrm>
              <a:off x="4249302" y="4449045"/>
              <a:ext cx="1022300" cy="1139741"/>
            </a:xfrm>
            <a:prstGeom prst="rect">
              <a:avLst/>
            </a:prstGeom>
            <a:solidFill>
              <a:srgbClr val="C3DFE9"/>
            </a:solidFill>
            <a:ln w="3175">
              <a:solidFill>
                <a:srgbClr val="6BB1C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67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118</a:t>
              </a:r>
              <a:br>
                <a:rPr lang="en-GB" sz="67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675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Hackney resident riders crash elsewhere in</a:t>
              </a:r>
              <a:r>
                <a:rPr lang="en-GB" sz="75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 London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BDA6B1A9-70CD-4E26-9DEA-8236CC14B583}"/>
                </a:ext>
              </a:extLst>
            </p:cNvPr>
            <p:cNvSpPr/>
            <p:nvPr/>
          </p:nvSpPr>
          <p:spPr>
            <a:xfrm>
              <a:off x="4546654" y="3741172"/>
              <a:ext cx="383400" cy="383400"/>
            </a:xfrm>
            <a:prstGeom prst="rect">
              <a:avLst/>
            </a:prstGeom>
            <a:solidFill>
              <a:srgbClr val="E1EFF4"/>
            </a:solidFill>
            <a:ln w="3175">
              <a:solidFill>
                <a:srgbClr val="6BB1C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35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9149EA5F-8B74-41B2-BA5B-FA9CF5EBCA0A}"/>
                </a:ext>
              </a:extLst>
            </p:cNvPr>
            <p:cNvSpPr/>
            <p:nvPr/>
          </p:nvSpPr>
          <p:spPr>
            <a:xfrm>
              <a:off x="4163254" y="1240682"/>
              <a:ext cx="1150200" cy="1150200"/>
            </a:xfrm>
            <a:prstGeom prst="rect">
              <a:avLst/>
            </a:prstGeom>
            <a:solidFill>
              <a:srgbClr val="DBDBDB"/>
            </a:solidFill>
            <a:ln w="3175">
              <a:solidFill>
                <a:srgbClr val="9CB0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75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169</a:t>
              </a:r>
              <a:br>
                <a:rPr lang="en-GB" sz="75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75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riders of unknown </a:t>
              </a:r>
              <a:r>
                <a:rPr lang="en-GB" sz="750" dirty="0" smtClean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residency</a:t>
              </a:r>
              <a:endParaRPr lang="en-GB" sz="9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0E18C9EE-B0CD-4511-B836-56BF06EFA3C0}"/>
                </a:ext>
              </a:extLst>
            </p:cNvPr>
            <p:cNvCxnSpPr/>
            <p:nvPr/>
          </p:nvCxnSpPr>
          <p:spPr>
            <a:xfrm>
              <a:off x="2946847" y="3374571"/>
              <a:ext cx="0" cy="899432"/>
            </a:xfrm>
            <a:prstGeom prst="line">
              <a:avLst/>
            </a:prstGeom>
            <a:ln w="12700">
              <a:solidFill>
                <a:srgbClr val="6BB1C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443BE0CD-7013-41BC-B2BF-3750666936D1}"/>
                </a:ext>
              </a:extLst>
            </p:cNvPr>
            <p:cNvCxnSpPr/>
            <p:nvPr/>
          </p:nvCxnSpPr>
          <p:spPr>
            <a:xfrm flipH="1">
              <a:off x="3611047" y="4938203"/>
              <a:ext cx="638607" cy="0"/>
            </a:xfrm>
            <a:prstGeom prst="line">
              <a:avLst/>
            </a:prstGeom>
            <a:ln w="12700">
              <a:solidFill>
                <a:srgbClr val="6BB1C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4BCFA153-1F20-40B2-99B6-6F27141FF5A3}"/>
                </a:ext>
              </a:extLst>
            </p:cNvPr>
            <p:cNvCxnSpPr/>
            <p:nvPr/>
          </p:nvCxnSpPr>
          <p:spPr>
            <a:xfrm>
              <a:off x="4738354" y="4124572"/>
              <a:ext cx="0" cy="324931"/>
            </a:xfrm>
            <a:prstGeom prst="line">
              <a:avLst/>
            </a:prstGeom>
            <a:ln w="12700">
              <a:solidFill>
                <a:srgbClr val="6BB1C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18CE4741-3C88-409C-B895-8D054764A228}"/>
                </a:ext>
              </a:extLst>
            </p:cNvPr>
            <p:cNvCxnSpPr/>
            <p:nvPr/>
          </p:nvCxnSpPr>
          <p:spPr>
            <a:xfrm>
              <a:off x="2946847" y="1893963"/>
              <a:ext cx="0" cy="173808"/>
            </a:xfrm>
            <a:prstGeom prst="line">
              <a:avLst/>
            </a:prstGeom>
            <a:ln w="12700">
              <a:solidFill>
                <a:srgbClr val="9CB08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01DF93ED-17F4-4D4E-B885-72353474B36B}"/>
                </a:ext>
              </a:extLst>
            </p:cNvPr>
            <p:cNvCxnSpPr/>
            <p:nvPr/>
          </p:nvCxnSpPr>
          <p:spPr>
            <a:xfrm flipH="1">
              <a:off x="1606873" y="1100163"/>
              <a:ext cx="546174" cy="0"/>
            </a:xfrm>
            <a:prstGeom prst="line">
              <a:avLst/>
            </a:prstGeom>
            <a:ln w="12700">
              <a:solidFill>
                <a:srgbClr val="9CB08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7A4F138C-4D8D-4FBD-BD11-4C6387F499D9}"/>
                </a:ext>
              </a:extLst>
            </p:cNvPr>
            <p:cNvCxnSpPr/>
            <p:nvPr/>
          </p:nvCxnSpPr>
          <p:spPr>
            <a:xfrm>
              <a:off x="1031773" y="1675263"/>
              <a:ext cx="0" cy="503952"/>
            </a:xfrm>
            <a:prstGeom prst="line">
              <a:avLst/>
            </a:prstGeom>
            <a:ln w="12700">
              <a:solidFill>
                <a:srgbClr val="9CB08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9951B1BB-D8FB-44D2-950E-D623E062D4E2}"/>
                </a:ext>
              </a:extLst>
            </p:cNvPr>
            <p:cNvSpPr txBox="1"/>
            <p:nvPr/>
          </p:nvSpPr>
          <p:spPr>
            <a:xfrm>
              <a:off x="26978" y="3606228"/>
              <a:ext cx="2063546" cy="193066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GB" sz="10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Number of involved riders by residency and collision location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52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en-GB" sz="525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1050" i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2012 to 2016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1050" i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Objects to correct relative scale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36809D2C-9558-443E-B674-1ED54C50F5A1}"/>
                </a:ext>
              </a:extLst>
            </p:cNvPr>
            <p:cNvSpPr/>
            <p:nvPr/>
          </p:nvSpPr>
          <p:spPr>
            <a:xfrm>
              <a:off x="171068" y="132522"/>
              <a:ext cx="5261113" cy="3355969"/>
            </a:xfrm>
            <a:prstGeom prst="rect">
              <a:avLst/>
            </a:prstGeom>
            <a:noFill/>
            <a:ln w="25400">
              <a:solidFill>
                <a:srgbClr val="9CB084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35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B78F0281-A336-4315-9C14-EB24F0EF2972}"/>
                </a:ext>
              </a:extLst>
            </p:cNvPr>
            <p:cNvSpPr/>
            <p:nvPr/>
          </p:nvSpPr>
          <p:spPr>
            <a:xfrm>
              <a:off x="2086243" y="1971096"/>
              <a:ext cx="3491713" cy="3806854"/>
            </a:xfrm>
            <a:prstGeom prst="rect">
              <a:avLst/>
            </a:prstGeom>
            <a:noFill/>
            <a:ln w="25400">
              <a:solidFill>
                <a:srgbClr val="6BB1C9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350"/>
            </a:p>
          </p:txBody>
        </p:sp>
        <p:sp>
          <p:nvSpPr>
            <p:cNvPr id="23" name="TextBox 1">
              <a:extLst>
                <a:ext uri="{FF2B5EF4-FFF2-40B4-BE49-F238E27FC236}">
                  <a16:creationId xmlns="" xmlns:a16="http://schemas.microsoft.com/office/drawing/2014/main" id="{A8B07FD8-438F-4C2D-B64A-298B40495CCC}"/>
                </a:ext>
              </a:extLst>
            </p:cNvPr>
            <p:cNvSpPr txBox="1"/>
            <p:nvPr/>
          </p:nvSpPr>
          <p:spPr>
            <a:xfrm>
              <a:off x="3451272" y="3512846"/>
              <a:ext cx="1145965" cy="84221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vert="horz" wrap="square" rtlCol="0" anchor="ctr" anchorCtr="0">
              <a:noAutofit/>
            </a:bodyPr>
            <a:lstStyle/>
            <a:p>
              <a:pPr algn="ctr"/>
              <a: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  <a:br>
                <a:rPr lang="en-GB" sz="750" b="1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675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Hackney resident riders crash outside London</a:t>
              </a:r>
              <a:endParaRPr lang="en-GB" sz="9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="" xmlns:a16="http://schemas.microsoft.com/office/drawing/2014/main" id="{88701F10-D764-493E-80E9-1EBF4769A5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26" y="5576222"/>
            <a:ext cx="1069196" cy="2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8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28680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The </a:t>
            </a:r>
            <a:r>
              <a:rPr lang="en-GB" sz="3600" b="1" dirty="0" smtClean="0"/>
              <a:t>London Road Safety Council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is grateful </a:t>
            </a:r>
            <a:r>
              <a:rPr lang="en-GB" sz="3600" b="1" dirty="0" smtClean="0"/>
              <a:t>for the support of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The </a:t>
            </a:r>
            <a:r>
              <a:rPr lang="en-GB" sz="3600" b="1" dirty="0" smtClean="0"/>
              <a:t>Road Safety Trust in this project.</a:t>
            </a:r>
          </a:p>
          <a:p>
            <a:pPr algn="ctr"/>
            <a:endParaRPr lang="en-GB" sz="3600" b="1" dirty="0" smtClean="0"/>
          </a:p>
          <a:p>
            <a:pPr algn="ctr"/>
            <a:endParaRPr lang="en-GB" sz="3600" b="1" dirty="0" smtClean="0"/>
          </a:p>
          <a:p>
            <a:pPr lvl="1">
              <a:buFont typeface="Arial" pitchFamily="34" charset="0"/>
              <a:buChar char="•"/>
            </a:pPr>
            <a:endParaRPr lang="en-GB" sz="2800" b="1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Raising </a:t>
            </a:r>
            <a:r>
              <a:rPr lang="en-GB" sz="2800" b="1" dirty="0" smtClean="0"/>
              <a:t>Road Safety awareness and sharing   knowledge and learning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Supporting the development of evidence based approaches to Road Safety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Improving Road Safety policy and practice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Encouraging partnership </a:t>
            </a:r>
            <a:r>
              <a:rPr lang="en-GB" sz="2800" b="1" dirty="0" smtClean="0"/>
              <a:t>working</a:t>
            </a:r>
            <a:endParaRPr lang="en-GB" sz="2800" b="1" dirty="0" smtClean="0"/>
          </a:p>
        </p:txBody>
      </p:sp>
      <p:pic>
        <p:nvPicPr>
          <p:cNvPr id="1026" name="Picture 2" descr="Image result for road safety tru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55" y="2132856"/>
            <a:ext cx="17923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295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665E4-0A9B-4AC9-BED7-9E5A8965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Rush hour peaks</a:t>
            </a:r>
          </a:p>
        </p:txBody>
      </p:sp>
      <p:graphicFrame>
        <p:nvGraphicFramePr>
          <p:cNvPr id="4" name="Content Placeholder 7">
            <a:extLst>
              <a:ext uri="{FF2B5EF4-FFF2-40B4-BE49-F238E27FC236}">
                <a16:creationId xmlns="" xmlns:a16="http://schemas.microsoft.com/office/drawing/2014/main" id="{AE6F722C-6456-4E46-B76E-43D71A72FF2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352768" y="2226469"/>
          <a:ext cx="36450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8">
            <a:extLst>
              <a:ext uri="{FF2B5EF4-FFF2-40B4-BE49-F238E27FC236}">
                <a16:creationId xmlns="" xmlns:a16="http://schemas.microsoft.com/office/drawing/2014/main" id="{B0D6C3D1-DD15-4ACA-80AC-06E4FA5B265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127865" y="2226469"/>
          <a:ext cx="36450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88701F10-D764-493E-80E9-1EBF4769A5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823373"/>
            <a:ext cx="1069196" cy="2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4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E70887-DE2C-491E-B8F1-2F8A6015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Newham – evening peak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A4310E40-616B-4BA3-80A4-EB436A3B1EB0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567513" y="2125266"/>
          <a:ext cx="6774656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8701F10-D764-493E-80E9-1EBF4769A5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823373"/>
            <a:ext cx="1069196" cy="2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Future?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Data needs addressing – other sources of risk information?</a:t>
            </a:r>
          </a:p>
          <a:p>
            <a:r>
              <a:rPr lang="en-GB" smtClean="0"/>
              <a:t>Outcomes vs Outputs?</a:t>
            </a:r>
          </a:p>
          <a:p>
            <a:r>
              <a:rPr lang="en-GB" smtClean="0"/>
              <a:t>Blank sheet programme development?</a:t>
            </a:r>
          </a:p>
          <a:p>
            <a:r>
              <a:rPr lang="en-GB" smtClean="0"/>
              <a:t>Collaborative working?</a:t>
            </a:r>
          </a:p>
          <a:p>
            <a:r>
              <a:rPr lang="en-GB" smtClean="0"/>
              <a:t>Evaluation and Research?</a:t>
            </a:r>
          </a:p>
          <a:p>
            <a:r>
              <a:rPr lang="en-GB" smtClean="0"/>
              <a:t>Profile of Road Safety?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17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Questions?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31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357166"/>
            <a:ext cx="757242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 smtClean="0"/>
          </a:p>
          <a:p>
            <a:r>
              <a:rPr lang="en-GB" sz="2800" b="1" u="sng" dirty="0" smtClean="0"/>
              <a:t>Aims and objectives of the project:</a:t>
            </a:r>
          </a:p>
          <a:p>
            <a:endParaRPr lang="en-GB" sz="2800" b="1" u="sng" dirty="0"/>
          </a:p>
          <a:p>
            <a:r>
              <a:rPr lang="en-GB" sz="2800" b="1" dirty="0" smtClean="0"/>
              <a:t>1)   In the context of reductions in local authority spending, to develop  a London-wide picture of:</a:t>
            </a:r>
            <a:endParaRPr lang="en-GB" sz="2800" b="1" dirty="0"/>
          </a:p>
          <a:p>
            <a:pPr>
              <a:buFont typeface="Arial" pitchFamily="34" charset="0"/>
              <a:buChar char="•"/>
            </a:pPr>
            <a:endParaRPr lang="en-GB" sz="2800" b="1" dirty="0" smtClean="0"/>
          </a:p>
          <a:p>
            <a:pPr>
              <a:buFont typeface="Arial" pitchFamily="34" charset="0"/>
              <a:buChar char="•"/>
            </a:pPr>
            <a:r>
              <a:rPr lang="en-GB" sz="2800" b="1" dirty="0"/>
              <a:t> </a:t>
            </a:r>
            <a:r>
              <a:rPr lang="en-GB" sz="2800" b="1" dirty="0" smtClean="0"/>
              <a:t>    current road safety provision</a:t>
            </a:r>
          </a:p>
          <a:p>
            <a:pPr>
              <a:buFont typeface="Arial" pitchFamily="34" charset="0"/>
              <a:buChar char="•"/>
            </a:pPr>
            <a:endParaRPr lang="en-GB" sz="2800" b="1" dirty="0"/>
          </a:p>
          <a:p>
            <a:pPr>
              <a:buFont typeface="Arial" pitchFamily="34" charset="0"/>
              <a:buChar char="•"/>
            </a:pPr>
            <a:r>
              <a:rPr lang="en-GB" sz="2800" b="1" dirty="0"/>
              <a:t> </a:t>
            </a:r>
            <a:r>
              <a:rPr lang="en-GB" sz="2800" b="1" dirty="0" smtClean="0"/>
              <a:t>    aims and aspirations for the future</a:t>
            </a:r>
          </a:p>
          <a:p>
            <a:pPr>
              <a:buFont typeface="Arial" pitchFamily="34" charset="0"/>
              <a:buChar char="•"/>
            </a:pPr>
            <a:endParaRPr lang="en-GB" sz="2800" b="1" dirty="0" smtClean="0"/>
          </a:p>
          <a:p>
            <a:pPr>
              <a:buFont typeface="Arial" pitchFamily="34" charset="0"/>
              <a:buChar char="•"/>
            </a:pPr>
            <a:r>
              <a:rPr lang="en-GB" sz="2800" b="1" dirty="0" smtClean="0"/>
              <a:t>     concerns individual boroughs have about </a:t>
            </a:r>
            <a:r>
              <a:rPr lang="en-GB" sz="2800" b="1" dirty="0" smtClean="0"/>
              <a:t>the</a:t>
            </a:r>
            <a:br>
              <a:rPr lang="en-GB" sz="2800" b="1" dirty="0" smtClean="0"/>
            </a:br>
            <a:r>
              <a:rPr lang="en-GB" sz="2800" b="1" dirty="0" smtClean="0"/>
              <a:t>       future</a:t>
            </a:r>
            <a:endParaRPr lang="en-GB" sz="2800" b="1" dirty="0" smtClean="0"/>
          </a:p>
          <a:p>
            <a:pPr>
              <a:buFont typeface="Arial" pitchFamily="34" charset="0"/>
              <a:buChar char="•"/>
            </a:pPr>
            <a:endParaRPr lang="en-GB" sz="2800" b="1" dirty="0" smtClean="0"/>
          </a:p>
          <a:p>
            <a:pPr>
              <a:buFont typeface="Arial" pitchFamily="34" charset="0"/>
              <a:buChar char="•"/>
            </a:pPr>
            <a:r>
              <a:rPr lang="en-GB" sz="2800" b="1" dirty="0" smtClean="0"/>
              <a:t>      barriers and challenges</a:t>
            </a:r>
            <a:endParaRPr lang="en-GB" sz="2800" b="1" dirty="0"/>
          </a:p>
          <a:p>
            <a:pPr lvl="1"/>
            <a:r>
              <a:rPr lang="en-GB" sz="2000" b="1" dirty="0" smtClean="0"/>
              <a:t>           </a:t>
            </a:r>
            <a:r>
              <a:rPr lang="en-GB" dirty="0" smtClean="0"/>
              <a:t>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86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-285776"/>
            <a:ext cx="8143932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sz="2000" dirty="0"/>
          </a:p>
          <a:p>
            <a:pPr marL="514350" indent="-514350">
              <a:buAutoNum type="arabicParenR" startAt="2"/>
            </a:pPr>
            <a:r>
              <a:rPr lang="en-GB" sz="2800" b="1" dirty="0" smtClean="0"/>
              <a:t>To disseminate results of the research project and 	recommendations for the future through:</a:t>
            </a:r>
          </a:p>
          <a:p>
            <a:pPr marL="514350" indent="-514350"/>
            <a:endParaRPr lang="en-GB" sz="2800" b="1" dirty="0"/>
          </a:p>
          <a:p>
            <a:r>
              <a:rPr lang="en-GB" sz="2800" b="1" dirty="0" smtClean="0"/>
              <a:t>	*  report for distribution to all stakeholders</a:t>
            </a:r>
            <a:endParaRPr lang="en-GB" sz="2800" b="1" dirty="0"/>
          </a:p>
          <a:p>
            <a:r>
              <a:rPr lang="en-GB" sz="2800" b="1" dirty="0" smtClean="0"/>
              <a:t>	*  mini conference to report on the first phase 	of the research</a:t>
            </a:r>
            <a:endParaRPr lang="en-GB" sz="2800" b="1" dirty="0"/>
          </a:p>
          <a:p>
            <a:r>
              <a:rPr lang="en-GB" sz="2800" b="1" dirty="0"/>
              <a:t>	</a:t>
            </a:r>
            <a:r>
              <a:rPr lang="en-GB" sz="2800" b="1" dirty="0" smtClean="0"/>
              <a:t>*  2</a:t>
            </a:r>
            <a:r>
              <a:rPr lang="en-GB" sz="2800" b="1" baseline="30000" dirty="0" smtClean="0"/>
              <a:t>nd</a:t>
            </a:r>
            <a:r>
              <a:rPr lang="en-GB" sz="2800" b="1" dirty="0" smtClean="0"/>
              <a:t> conference to report on the completed 	project and to disseminate good practice 	identified,</a:t>
            </a:r>
          </a:p>
          <a:p>
            <a:pPr>
              <a:buFont typeface="Arial" pitchFamily="34" charset="0"/>
              <a:buChar char="•"/>
            </a:pPr>
            <a:endParaRPr lang="en-GB" sz="2800" b="1" dirty="0"/>
          </a:p>
          <a:p>
            <a:pPr marL="457200" indent="-457200">
              <a:buAutoNum type="arabicParenR" startAt="3"/>
            </a:pPr>
            <a:r>
              <a:rPr lang="en-GB" sz="2800" b="1" dirty="0" smtClean="0"/>
              <a:t>To share plans for future LRSC support through:</a:t>
            </a:r>
            <a:endParaRPr lang="en-GB" sz="2800" b="1" dirty="0"/>
          </a:p>
          <a:p>
            <a:pPr lvl="2"/>
            <a:r>
              <a:rPr lang="en-GB" sz="2800" b="1" dirty="0" smtClean="0"/>
              <a:t>*  the website</a:t>
            </a:r>
            <a:endParaRPr lang="en-GB" sz="2800" b="1" dirty="0"/>
          </a:p>
          <a:p>
            <a:r>
              <a:rPr lang="en-GB" sz="2800" b="1" dirty="0" smtClean="0"/>
              <a:t>	*   provision of training for members and a 	  		forum for discussion</a:t>
            </a:r>
            <a:endParaRPr lang="en-GB" sz="2800" b="1" dirty="0"/>
          </a:p>
          <a:p>
            <a:r>
              <a:rPr lang="en-GB" sz="2800" b="1" dirty="0" smtClean="0"/>
              <a:t> 	*   campaigns</a:t>
            </a:r>
          </a:p>
          <a:p>
            <a:endParaRPr lang="en-GB" dirty="0"/>
          </a:p>
          <a:p>
            <a:r>
              <a:rPr lang="en-GB" dirty="0" smtClean="0"/>
              <a:t>	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968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1"/>
            <a:ext cx="821537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u="sng" dirty="0" smtClean="0"/>
          </a:p>
          <a:p>
            <a:r>
              <a:rPr lang="en-GB" sz="2800" b="1" u="sng" dirty="0" smtClean="0"/>
              <a:t>Project research design and methodology</a:t>
            </a:r>
            <a:endParaRPr lang="en-GB" sz="2800" b="1" u="sng" dirty="0"/>
          </a:p>
          <a:p>
            <a:r>
              <a:rPr lang="en-GB" sz="2800" b="1" dirty="0" smtClean="0"/>
              <a:t>90 minute interviews with all London Local Authorities, meeting:</a:t>
            </a:r>
            <a:endParaRPr lang="en-GB" sz="28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/>
              <a:t>E</a:t>
            </a:r>
            <a:r>
              <a:rPr lang="en-GB" sz="2800" b="1" dirty="0" smtClean="0"/>
              <a:t>lected Members </a:t>
            </a:r>
            <a:r>
              <a:rPr lang="en-GB" sz="2800" b="1" dirty="0" smtClean="0"/>
              <a:t>with road safety portfolio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Head </a:t>
            </a:r>
            <a:r>
              <a:rPr lang="en-GB" sz="2800" b="1" dirty="0" smtClean="0"/>
              <a:t>of Service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Road </a:t>
            </a:r>
            <a:r>
              <a:rPr lang="en-GB" sz="2800" b="1" dirty="0" smtClean="0"/>
              <a:t>Safety Manager</a:t>
            </a:r>
          </a:p>
          <a:p>
            <a:endParaRPr lang="en-GB" sz="2800" b="1" dirty="0"/>
          </a:p>
          <a:p>
            <a:r>
              <a:rPr lang="en-GB" sz="2800" b="1" dirty="0" smtClean="0"/>
              <a:t>Stage 1:</a:t>
            </a:r>
          </a:p>
          <a:p>
            <a:r>
              <a:rPr lang="en-GB" sz="2800" b="1" dirty="0" smtClean="0"/>
              <a:t>Initial preliminary interviews with 6 authorities to test process</a:t>
            </a:r>
          </a:p>
          <a:p>
            <a:endParaRPr lang="en-GB" sz="2800" b="1" dirty="0"/>
          </a:p>
          <a:p>
            <a:r>
              <a:rPr lang="en-GB" sz="2800" b="1" dirty="0" smtClean="0"/>
              <a:t>Stage 2:</a:t>
            </a:r>
          </a:p>
          <a:p>
            <a:r>
              <a:rPr lang="en-GB" sz="2800" b="1" dirty="0" smtClean="0"/>
              <a:t>Interviews with remaining 27 authorities and 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with </a:t>
            </a:r>
            <a:r>
              <a:rPr lang="en-GB" sz="2800" b="1" dirty="0" smtClean="0"/>
              <a:t>Transport for </a:t>
            </a:r>
            <a:r>
              <a:rPr lang="en-GB" sz="2800" b="1" dirty="0" smtClean="0"/>
              <a:t>London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22245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PARTICIPATING BOROUGHS</a:t>
            </a:r>
            <a:endParaRPr lang="en-GB" sz="3200" b="1" dirty="0"/>
          </a:p>
        </p:txBody>
      </p:sp>
      <p:pic>
        <p:nvPicPr>
          <p:cNvPr id="1026" name="Picture 2" descr="C:\Users\Annie\Pictures\Borough Map_v2.jpg"/>
          <p:cNvPicPr>
            <a:picLocks noChangeAspect="1" noChangeArrowheads="1"/>
          </p:cNvPicPr>
          <p:nvPr/>
        </p:nvPicPr>
        <p:blipFill rotWithShape="1">
          <a:blip r:embed="rId2" cstate="print"/>
          <a:srcRect l="1176" t="2202" r="1963" b="1135"/>
          <a:stretch/>
        </p:blipFill>
        <p:spPr bwMode="auto">
          <a:xfrm>
            <a:off x="107504" y="1124744"/>
            <a:ext cx="8856984" cy="5472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528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71480"/>
            <a:ext cx="771530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u="sng" dirty="0" smtClean="0"/>
          </a:p>
          <a:p>
            <a:r>
              <a:rPr lang="en-GB" sz="2400" b="1" u="sng" dirty="0" smtClean="0"/>
              <a:t>Local Authorities’ Interview</a:t>
            </a:r>
          </a:p>
          <a:p>
            <a:r>
              <a:rPr lang="en-GB" sz="2400" b="1" u="sng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GB" sz="2400" b="1" dirty="0" smtClean="0"/>
              <a:t>     Demographics schools and political complexion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  </a:t>
            </a:r>
            <a:r>
              <a:rPr lang="en-GB" sz="2400" b="1" dirty="0" smtClean="0"/>
              <a:t>The </a:t>
            </a:r>
            <a:r>
              <a:rPr lang="en-GB" sz="2400" b="1" dirty="0"/>
              <a:t>road safety issues they identified in their borough.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  </a:t>
            </a:r>
            <a:r>
              <a:rPr lang="en-GB" sz="2400" b="1" dirty="0" smtClean="0"/>
              <a:t>Changes </a:t>
            </a:r>
            <a:r>
              <a:rPr lang="en-GB" sz="2400" b="1" dirty="0"/>
              <a:t>in their road safety team from 2010 to 2017	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  </a:t>
            </a:r>
            <a:r>
              <a:rPr lang="en-GB" sz="2400" b="1" dirty="0" smtClean="0"/>
              <a:t>Funding </a:t>
            </a:r>
            <a:r>
              <a:rPr lang="en-GB" sz="2400" b="1" dirty="0"/>
              <a:t>of the service.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  </a:t>
            </a:r>
            <a:r>
              <a:rPr lang="en-GB" sz="2400" b="1" dirty="0" smtClean="0"/>
              <a:t>Partnership </a:t>
            </a:r>
            <a:r>
              <a:rPr lang="en-GB" sz="2400" b="1" dirty="0"/>
              <a:t>working.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  </a:t>
            </a:r>
            <a:r>
              <a:rPr lang="en-GB" sz="2400" b="1" dirty="0" smtClean="0"/>
              <a:t>Elected </a:t>
            </a:r>
            <a:r>
              <a:rPr lang="en-GB" sz="2400" b="1" dirty="0"/>
              <a:t>members:  road safety champions </a:t>
            </a:r>
            <a:r>
              <a:rPr lang="en-GB" sz="2400" b="1" dirty="0" smtClean="0"/>
              <a:t>and</a:t>
            </a:r>
            <a:br>
              <a:rPr lang="en-GB" sz="2400" b="1" dirty="0" smtClean="0"/>
            </a:br>
            <a:r>
              <a:rPr lang="en-GB" sz="2400" b="1" dirty="0" smtClean="0"/>
              <a:t>       relationship </a:t>
            </a:r>
            <a:r>
              <a:rPr lang="en-GB" sz="2400" b="1" dirty="0"/>
              <a:t>with LRSC.</a:t>
            </a:r>
          </a:p>
          <a:p>
            <a:pPr indent="-342900">
              <a:buFont typeface="Arial" pitchFamily="34" charset="0"/>
              <a:buChar char="•"/>
            </a:pPr>
            <a:r>
              <a:rPr lang="en-GB" sz="2400" b="1" dirty="0"/>
              <a:t>How the future for road safety was seen:</a:t>
            </a:r>
          </a:p>
          <a:p>
            <a:pPr lvl="2" indent="-342900">
              <a:buFont typeface="Arial" pitchFamily="34" charset="0"/>
              <a:buChar char="•"/>
            </a:pPr>
            <a:r>
              <a:rPr lang="en-GB" sz="2400" b="1" dirty="0" smtClean="0"/>
              <a:t>its </a:t>
            </a:r>
            <a:r>
              <a:rPr lang="en-GB" sz="2400" b="1" dirty="0"/>
              <a:t>continued importance to their borough</a:t>
            </a:r>
          </a:p>
          <a:p>
            <a:pPr lvl="2" indent="-342900">
              <a:buFont typeface="Arial" pitchFamily="34" charset="0"/>
              <a:buChar char="•"/>
            </a:pPr>
            <a:r>
              <a:rPr lang="en-GB" sz="2400" b="1" dirty="0" smtClean="0"/>
              <a:t>the </a:t>
            </a:r>
            <a:r>
              <a:rPr lang="en-GB" sz="2400" b="1" dirty="0"/>
              <a:t>future of the service</a:t>
            </a:r>
          </a:p>
          <a:p>
            <a:pPr lvl="2" indent="-342900">
              <a:buFont typeface="Arial" pitchFamily="34" charset="0"/>
              <a:buChar char="•"/>
            </a:pPr>
            <a:r>
              <a:rPr lang="en-GB" sz="2400" b="1" dirty="0" smtClean="0"/>
              <a:t>future </a:t>
            </a:r>
            <a:r>
              <a:rPr lang="en-GB" sz="2400" b="1" dirty="0"/>
              <a:t>changes to maintain priority of the service.</a:t>
            </a:r>
          </a:p>
          <a:p>
            <a:pPr indent="-342900">
              <a:buFont typeface="Arial" pitchFamily="34" charset="0"/>
              <a:buChar char="•"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7264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807249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Transport for London Interview </a:t>
            </a:r>
          </a:p>
          <a:p>
            <a:endParaRPr lang="en-GB" sz="2400" b="1" u="sng" dirty="0" smtClean="0"/>
          </a:p>
          <a:p>
            <a:endParaRPr lang="en-GB" sz="2400" b="1" u="sng" dirty="0" smtClean="0"/>
          </a:p>
          <a:p>
            <a:r>
              <a:rPr lang="en-GB" sz="2400" b="1" dirty="0" smtClean="0"/>
              <a:t>About the organisation and its support for boroughs</a:t>
            </a:r>
          </a:p>
          <a:p>
            <a:endParaRPr lang="en-GB" sz="2400" b="1" dirty="0" smtClean="0"/>
          </a:p>
          <a:p>
            <a:endParaRPr lang="en-GB" sz="2400" b="1" dirty="0" smtClean="0"/>
          </a:p>
          <a:p>
            <a:r>
              <a:rPr lang="en-GB" sz="2400" b="1" dirty="0" smtClean="0"/>
              <a:t>Road safety issues</a:t>
            </a:r>
          </a:p>
          <a:p>
            <a:endParaRPr lang="en-GB" sz="2400" b="1" dirty="0" smtClean="0"/>
          </a:p>
          <a:p>
            <a:endParaRPr lang="en-GB" sz="2400" b="1" dirty="0" smtClean="0"/>
          </a:p>
          <a:p>
            <a:r>
              <a:rPr lang="en-GB" sz="2400" b="1" dirty="0" err="1" smtClean="0"/>
              <a:t>TfL</a:t>
            </a:r>
            <a:r>
              <a:rPr lang="en-GB" sz="2400" b="1" dirty="0" smtClean="0"/>
              <a:t> funding and funding for local authorities</a:t>
            </a:r>
          </a:p>
          <a:p>
            <a:endParaRPr lang="en-GB" sz="2400" b="1" dirty="0" smtClean="0"/>
          </a:p>
          <a:p>
            <a:endParaRPr lang="en-GB" sz="2400" b="1" dirty="0" smtClean="0"/>
          </a:p>
          <a:p>
            <a:r>
              <a:rPr lang="en-GB" sz="2400" b="1" dirty="0" err="1" smtClean="0"/>
              <a:t>TfL</a:t>
            </a:r>
            <a:r>
              <a:rPr lang="en-GB" sz="2400" b="1" dirty="0" smtClean="0"/>
              <a:t> priorities for the future for road safety in London</a:t>
            </a:r>
          </a:p>
          <a:p>
            <a:pPr lvl="1"/>
            <a:endParaRPr lang="en-GB" b="1" dirty="0" smtClean="0"/>
          </a:p>
          <a:p>
            <a:pPr lvl="1"/>
            <a:endParaRPr lang="en-GB" b="1" dirty="0" smtClean="0"/>
          </a:p>
          <a:p>
            <a:pPr lvl="1">
              <a:buFont typeface="Arial" pitchFamily="34" charset="0"/>
              <a:buChar char="•"/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595031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00042"/>
            <a:ext cx="800105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Interviews </a:t>
            </a:r>
            <a:r>
              <a:rPr lang="en-GB" sz="2400" b="1" dirty="0" smtClean="0"/>
              <a:t>carried out with 25 London local authorities between January and March 2018.  Timescale driven by the context of local authority elections.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In all cases staff  with responsibility for road safety were interviewed, and in most cases managers and elected members took part.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We were able to identify examples of good practice in the context of reduced funding for road safety.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There were also concerns arising from these interviews.</a:t>
            </a:r>
          </a:p>
          <a:p>
            <a:endParaRPr lang="en-GB" sz="2000" b="1" dirty="0" smtClean="0"/>
          </a:p>
          <a:p>
            <a:r>
              <a:rPr lang="en-GB" sz="2400" b="1" i="1" dirty="0" smtClean="0"/>
              <a:t>We are very grateful for the cooperation and help we have received from the London Local Authorities with </a:t>
            </a:r>
            <a:r>
              <a:rPr lang="en-GB" sz="2400" b="1" i="1" dirty="0" smtClean="0"/>
              <a:t/>
            </a:r>
            <a:br>
              <a:rPr lang="en-GB" sz="2400" b="1" i="1" dirty="0" smtClean="0"/>
            </a:br>
            <a:r>
              <a:rPr lang="en-GB" sz="2400" b="1" i="1" dirty="0" smtClean="0"/>
              <a:t>this </a:t>
            </a:r>
            <a:r>
              <a:rPr lang="en-GB" sz="2400" b="1" i="1" dirty="0" smtClean="0"/>
              <a:t>project</a:t>
            </a:r>
            <a:r>
              <a:rPr lang="en-GB" sz="2400" b="1" i="1" dirty="0" smtClean="0"/>
              <a:t>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4194024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nsight Study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6E1E4E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640</Words>
  <Application>Microsoft Office PowerPoint</Application>
  <PresentationFormat>On-screen Show (4:3)</PresentationFormat>
  <Paragraphs>170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LONDON ROAD SAFETY COUNCIL: FACING THE FUTURE OF ROAD SAFETY  EDUCATION IN LONDON</vt:lpstr>
      <vt:lpstr>PowerPoint Presentation</vt:lpstr>
      <vt:lpstr>PowerPoint Presentation</vt:lpstr>
      <vt:lpstr>PowerPoint Presentation</vt:lpstr>
      <vt:lpstr>PowerPoint Presentation</vt:lpstr>
      <vt:lpstr>PARTICIPATING BOROUGHS</vt:lpstr>
      <vt:lpstr>PowerPoint Presentation</vt:lpstr>
      <vt:lpstr>PowerPoint Presentation</vt:lpstr>
      <vt:lpstr>PowerPoint Presentation</vt:lpstr>
      <vt:lpstr>Boroughs’ Chief Concerns</vt:lpstr>
      <vt:lpstr>FINDINGS</vt:lpstr>
      <vt:lpstr>Reduced Funding</vt:lpstr>
      <vt:lpstr>Staffing Levels</vt:lpstr>
      <vt:lpstr>Staff Capability</vt:lpstr>
      <vt:lpstr>Common Threads</vt:lpstr>
      <vt:lpstr>London Boroughs</vt:lpstr>
      <vt:lpstr>Residents verses roads</vt:lpstr>
      <vt:lpstr>Newham – residents crashing elsewhere</vt:lpstr>
      <vt:lpstr>Hackney – residents &amp; Roads</vt:lpstr>
      <vt:lpstr>Rush hour peaks</vt:lpstr>
      <vt:lpstr>Newham – evening peak</vt:lpstr>
      <vt:lpstr>The Future?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LONDON ROAD SAFETY COUNCIL PROJECT</dc:title>
  <dc:creator>Windows User</dc:creator>
  <cp:lastModifiedBy>Saul Jeavons</cp:lastModifiedBy>
  <cp:revision>45</cp:revision>
  <dcterms:created xsi:type="dcterms:W3CDTF">2018-07-09T14:35:09Z</dcterms:created>
  <dcterms:modified xsi:type="dcterms:W3CDTF">2018-10-31T16:47:29Z</dcterms:modified>
</cp:coreProperties>
</file>