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0"/>
  </p:notesMasterIdLst>
  <p:handoutMasterIdLst>
    <p:handoutMasterId r:id="rId21"/>
  </p:handoutMasterIdLst>
  <p:sldIdLst>
    <p:sldId id="312" r:id="rId2"/>
    <p:sldId id="394" r:id="rId3"/>
    <p:sldId id="363" r:id="rId4"/>
    <p:sldId id="395" r:id="rId5"/>
    <p:sldId id="396" r:id="rId6"/>
    <p:sldId id="397" r:id="rId7"/>
    <p:sldId id="398" r:id="rId8"/>
    <p:sldId id="364" r:id="rId9"/>
    <p:sldId id="400" r:id="rId10"/>
    <p:sldId id="371" r:id="rId11"/>
    <p:sldId id="368" r:id="rId12"/>
    <p:sldId id="369" r:id="rId13"/>
    <p:sldId id="370" r:id="rId14"/>
    <p:sldId id="362" r:id="rId15"/>
    <p:sldId id="361" r:id="rId16"/>
    <p:sldId id="366" r:id="rId17"/>
    <p:sldId id="399" r:id="rId18"/>
    <p:sldId id="335" r:id="rId1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9639"/>
    <a:srgbClr val="AA0061"/>
    <a:srgbClr val="3A5DAE"/>
    <a:srgbClr val="001E62"/>
    <a:srgbClr val="FF6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58" autoAdjust="0"/>
    <p:restoredTop sz="74881" autoAdjust="0"/>
  </p:normalViewPr>
  <p:slideViewPr>
    <p:cSldViewPr>
      <p:cViewPr varScale="1">
        <p:scale>
          <a:sx n="87" d="100"/>
          <a:sy n="87" d="100"/>
        </p:scale>
        <p:origin x="1926" y="60"/>
      </p:cViewPr>
      <p:guideLst>
        <p:guide orient="horz" pos="2160"/>
        <p:guide pos="2880"/>
      </p:guideLst>
    </p:cSldViewPr>
  </p:slideViewPr>
  <p:outlineViewPr>
    <p:cViewPr>
      <p:scale>
        <a:sx n="33" d="100"/>
        <a:sy n="33" d="100"/>
      </p:scale>
      <p:origin x="0" y="10536"/>
    </p:cViewPr>
  </p:outlineViewPr>
  <p:notesTextViewPr>
    <p:cViewPr>
      <p:scale>
        <a:sx n="1" d="1"/>
        <a:sy n="1" d="1"/>
      </p:scale>
      <p:origin x="0" y="0"/>
    </p:cViewPr>
  </p:notesTextViewPr>
  <p:sorterViewPr>
    <p:cViewPr>
      <p:scale>
        <a:sx n="66" d="100"/>
        <a:sy n="66" d="100"/>
      </p:scale>
      <p:origin x="0" y="510"/>
    </p:cViewPr>
  </p:sorterViewPr>
  <p:notesViewPr>
    <p:cSldViewPr>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17EA863-31E8-40CF-9155-6C1A23D85B24}" type="datetimeFigureOut">
              <a:rPr lang="en-GB" smtClean="0"/>
              <a:pPr/>
              <a:t>14/07/2017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E68F756-03C0-455F-8BFA-F0758BBA0DA1}" type="slidenum">
              <a:rPr lang="en-GB" smtClean="0"/>
              <a:pPr/>
              <a:t>‹#›</a:t>
            </a:fld>
            <a:endParaRPr lang="en-GB"/>
          </a:p>
        </p:txBody>
      </p:sp>
    </p:spTree>
    <p:extLst>
      <p:ext uri="{BB962C8B-B14F-4D97-AF65-F5344CB8AC3E}">
        <p14:creationId xmlns:p14="http://schemas.microsoft.com/office/powerpoint/2010/main" val="2826002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801561-B59A-479F-BC25-4BABC9BBBA82}" type="datetimeFigureOut">
              <a:rPr lang="en-GB"/>
              <a:pPr>
                <a:defRPr/>
              </a:pPr>
              <a:t>14/07/2017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569DE4C-FA1A-4C9E-91CF-ED95A34A5A27}" type="slidenum">
              <a:rPr lang="en-GB"/>
              <a:pPr>
                <a:defRPr/>
              </a:pPr>
              <a:t>‹#›</a:t>
            </a:fld>
            <a:endParaRPr lang="en-GB"/>
          </a:p>
        </p:txBody>
      </p:sp>
    </p:spTree>
    <p:extLst>
      <p:ext uri="{BB962C8B-B14F-4D97-AF65-F5344CB8AC3E}">
        <p14:creationId xmlns:p14="http://schemas.microsoft.com/office/powerpoint/2010/main" val="14871883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a:t>
            </a:fld>
            <a:endParaRPr lang="en-GB"/>
          </a:p>
        </p:txBody>
      </p:sp>
    </p:spTree>
    <p:extLst>
      <p:ext uri="{BB962C8B-B14F-4D97-AF65-F5344CB8AC3E}">
        <p14:creationId xmlns:p14="http://schemas.microsoft.com/office/powerpoint/2010/main" val="3848313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smtClean="0"/>
              <a:t>This chart breaks down the information :</a:t>
            </a:r>
          </a:p>
          <a:p>
            <a:r>
              <a:rPr lang="en-GB" b="0" baseline="0" dirty="0" smtClean="0"/>
              <a:t>Using the Southampton example again you can see how the LA is comparing to England and the SE Region per 100,000 casualty rate.</a:t>
            </a:r>
          </a:p>
          <a:p>
            <a:r>
              <a:rPr lang="en-GB" b="0" baseline="0" dirty="0" smtClean="0"/>
              <a:t>Performing worse for vulnerable road users (pedestrians, cyclists and motorcyclists)</a:t>
            </a:r>
            <a:endParaRPr lang="en-GB" b="0"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11</a:t>
            </a:fld>
            <a:endParaRPr lang="en-GB"/>
          </a:p>
        </p:txBody>
      </p:sp>
    </p:spTree>
    <p:extLst>
      <p:ext uri="{BB962C8B-B14F-4D97-AF65-F5344CB8AC3E}">
        <p14:creationId xmlns:p14="http://schemas.microsoft.com/office/powerpoint/2010/main" val="71287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Again shows poor</a:t>
            </a:r>
            <a:r>
              <a:rPr lang="en-GB" baseline="0" dirty="0" smtClean="0"/>
              <a:t> performance for vulnerable RU</a:t>
            </a:r>
          </a:p>
          <a:p>
            <a:endParaRPr lang="en-GB" baseline="0" dirty="0" smtClean="0"/>
          </a:p>
          <a:p>
            <a:r>
              <a:rPr lang="en-GB" baseline="0" dirty="0" smtClean="0"/>
              <a:t>Count= actual numbers</a:t>
            </a:r>
          </a:p>
          <a:p>
            <a:r>
              <a:rPr lang="en-GB" baseline="0" dirty="0" smtClean="0"/>
              <a:t>Value = extrapolated data per 100,000</a:t>
            </a: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12</a:t>
            </a:fld>
            <a:endParaRPr lang="en-GB"/>
          </a:p>
        </p:txBody>
      </p:sp>
    </p:spTree>
    <p:extLst>
      <p:ext uri="{BB962C8B-B14F-4D97-AF65-F5344CB8AC3E}">
        <p14:creationId xmlns:p14="http://schemas.microsoft.com/office/powerpoint/2010/main" val="18268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you want to look at the situation in more detail you can go to the Trend charts and choose an indicator. </a:t>
            </a:r>
            <a:r>
              <a:rPr lang="en-GB" baseline="0" dirty="0" err="1" smtClean="0"/>
              <a:t>Eg</a:t>
            </a:r>
            <a:r>
              <a:rPr lang="en-GB" baseline="0" dirty="0" smtClean="0"/>
              <a:t> Emergency Admissions for pedal cyclists aged 0-24. It would be interesting to compare this to the stats 19.</a:t>
            </a:r>
          </a:p>
          <a:p>
            <a:r>
              <a:rPr lang="en-GB" baseline="0" dirty="0" smtClean="0"/>
              <a:t>This table cross references to the over view one previously shown.</a:t>
            </a:r>
          </a:p>
          <a:p>
            <a:endParaRPr lang="en-GB" baseline="0" dirty="0" smtClean="0"/>
          </a:p>
          <a:p>
            <a:r>
              <a:rPr lang="en-GB" baseline="0" dirty="0" smtClean="0"/>
              <a:t>21.8 emergency admissions per 100,000 compared to SE 14.2</a:t>
            </a: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13</a:t>
            </a:fld>
            <a:endParaRPr lang="en-GB"/>
          </a:p>
        </p:txBody>
      </p:sp>
    </p:spTree>
    <p:extLst>
      <p:ext uri="{BB962C8B-B14F-4D97-AF65-F5344CB8AC3E}">
        <p14:creationId xmlns:p14="http://schemas.microsoft.com/office/powerpoint/2010/main" val="82520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taken</a:t>
            </a:r>
            <a:r>
              <a:rPr lang="en-GB" baseline="0" dirty="0" smtClean="0"/>
              <a:t> from RSGB 2015 (Table</a:t>
            </a:r>
            <a:r>
              <a:rPr lang="en-GB" b="0" baseline="0" dirty="0" smtClean="0"/>
              <a:t>) – Looking at this it would not set off too many alarm bells ringing. Fairly consistent, with 10% reduction in child KSI in Southampton based on the 2010-14 av.</a:t>
            </a:r>
          </a:p>
          <a:p>
            <a:endParaRPr lang="en-GB" b="0" baseline="0" dirty="0" smtClean="0"/>
          </a:p>
          <a:p>
            <a:r>
              <a:rPr lang="en-GB" b="0" baseline="0" dirty="0" smtClean="0"/>
              <a:t>However, when we look at the Public Health Profile Data for Child KSI for SE Region this is what we see:</a:t>
            </a:r>
            <a:endParaRPr lang="en-GB" b="0"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14</a:t>
            </a:fld>
            <a:endParaRPr lang="en-GB"/>
          </a:p>
        </p:txBody>
      </p:sp>
    </p:spTree>
    <p:extLst>
      <p:ext uri="{BB962C8B-B14F-4D97-AF65-F5344CB8AC3E}">
        <p14:creationId xmlns:p14="http://schemas.microsoft.com/office/powerpoint/2010/main" val="324890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shows that Southampton during the period 2013-15 is performing worse when</a:t>
            </a:r>
            <a:r>
              <a:rPr lang="en-GB" baseline="0" dirty="0" smtClean="0"/>
              <a:t> compared to</a:t>
            </a:r>
            <a:r>
              <a:rPr lang="en-GB" dirty="0" smtClean="0"/>
              <a:t> both England and the SE Region.</a:t>
            </a:r>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15</a:t>
            </a:fld>
            <a:endParaRPr lang="en-GB"/>
          </a:p>
        </p:txBody>
      </p:sp>
    </p:spTree>
    <p:extLst>
      <p:ext uri="{BB962C8B-B14F-4D97-AF65-F5344CB8AC3E}">
        <p14:creationId xmlns:p14="http://schemas.microsoft.com/office/powerpoint/2010/main" val="290263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smtClean="0"/>
              <a:t>Useful to use in conjunction with this chart so see how you are doing compared to the other authorities in your area that are similar.</a:t>
            </a:r>
          </a:p>
          <a:p>
            <a:r>
              <a:rPr lang="en-GB" b="0" baseline="0" dirty="0" smtClean="0"/>
              <a:t>For Southampton the KSI picture looks ok when using STATS 19 data</a:t>
            </a:r>
          </a:p>
          <a:p>
            <a:endParaRPr lang="en-GB" b="0"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16</a:t>
            </a:fld>
            <a:endParaRPr lang="en-GB"/>
          </a:p>
        </p:txBody>
      </p:sp>
    </p:spTree>
    <p:extLst>
      <p:ext uri="{BB962C8B-B14F-4D97-AF65-F5344CB8AC3E}">
        <p14:creationId xmlns:p14="http://schemas.microsoft.com/office/powerpoint/2010/main" val="363682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not so good on this: </a:t>
            </a:r>
          </a:p>
          <a:p>
            <a:r>
              <a:rPr lang="en-GB" baseline="0" dirty="0" smtClean="0"/>
              <a:t>KSI rate per 100,000 for Southampton is 50.6, compared to SE 49.1 and England 38.5</a:t>
            </a:r>
          </a:p>
          <a:p>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17</a:t>
            </a:fld>
            <a:endParaRPr lang="en-GB"/>
          </a:p>
        </p:txBody>
      </p:sp>
    </p:spTree>
    <p:extLst>
      <p:ext uri="{BB962C8B-B14F-4D97-AF65-F5344CB8AC3E}">
        <p14:creationId xmlns:p14="http://schemas.microsoft.com/office/powerpoint/2010/main" val="373044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Thank you.</a:t>
            </a:r>
          </a:p>
          <a:p>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497A07A4-F722-4350-BEAF-8FBAD7E4C9BD}" type="slidenum">
              <a:rPr lang="en-GB" smtClean="0"/>
              <a:pPr>
                <a:defRPr/>
              </a:pPr>
              <a:t>18</a:t>
            </a:fld>
            <a:endParaRPr lang="en-GB"/>
          </a:p>
        </p:txBody>
      </p:sp>
    </p:spTree>
    <p:extLst>
      <p:ext uri="{BB962C8B-B14F-4D97-AF65-F5344CB8AC3E}">
        <p14:creationId xmlns:p14="http://schemas.microsoft.com/office/powerpoint/2010/main" val="179522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smtClean="0"/>
              <a:t>Introductions</a:t>
            </a:r>
          </a:p>
          <a:p>
            <a:pPr>
              <a:buFont typeface="Arial" pitchFamily="34" charset="0"/>
              <a:buNone/>
            </a:pPr>
            <a:endParaRPr lang="en-GB" dirty="0" smtClean="0"/>
          </a:p>
          <a:p>
            <a:r>
              <a:rPr lang="en-GB" dirty="0" smtClean="0"/>
              <a:t>Briefly about </a:t>
            </a:r>
            <a:r>
              <a:rPr lang="en-GB" dirty="0" err="1" smtClean="0"/>
              <a:t>RoSPA</a:t>
            </a:r>
            <a:endParaRPr lang="en-GB" dirty="0" smtClean="0"/>
          </a:p>
          <a:p>
            <a:pPr>
              <a:buFontTx/>
              <a:buChar char="•"/>
            </a:pPr>
            <a:r>
              <a:rPr lang="en-GB" dirty="0" smtClean="0"/>
              <a:t> Founded in 1917 originally as the London Safety Council to tackle rise in pedestrian deaths. Centenary –</a:t>
            </a:r>
            <a:r>
              <a:rPr lang="en-GB" baseline="0" dirty="0" smtClean="0"/>
              <a:t> HRH Prince Andrew</a:t>
            </a:r>
            <a:endParaRPr lang="en-GB" dirty="0" smtClean="0"/>
          </a:p>
          <a:p>
            <a:pPr>
              <a:buFontTx/>
              <a:buChar char="•"/>
            </a:pPr>
            <a:r>
              <a:rPr lang="en-GB" dirty="0" smtClean="0"/>
              <a:t> Received Royal Patronage and became Royal Society for the Prevention of Accidents 1941</a:t>
            </a:r>
          </a:p>
          <a:p>
            <a:pPr>
              <a:buFontTx/>
              <a:buChar char="•"/>
            </a:pPr>
            <a:r>
              <a:rPr lang="en-GB" dirty="0" smtClean="0"/>
              <a:t> Continue to be the leading safety charity in UK (Roads, Industry, Water &amp; Leisure)</a:t>
            </a:r>
          </a:p>
          <a:p>
            <a:pPr>
              <a:buFontTx/>
              <a:buChar char="•"/>
            </a:pPr>
            <a:endParaRPr lang="en-GB" dirty="0" smtClean="0"/>
          </a:p>
          <a:p>
            <a:pPr>
              <a:buFontTx/>
              <a:buNone/>
            </a:pPr>
            <a:r>
              <a:rPr lang="en-GB" dirty="0" smtClean="0"/>
              <a:t>Today</a:t>
            </a:r>
            <a:r>
              <a:rPr lang="en-GB" baseline="0" dirty="0" smtClean="0"/>
              <a:t> I will be talking about animal collisions (focussing on deer)  and what can we do about preventing it. </a:t>
            </a:r>
          </a:p>
          <a:p>
            <a:pPr>
              <a:buFont typeface="Arial" pitchFamily="34" charset="0"/>
              <a:buNone/>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B6A6509-1D55-42D0-8C0E-676BB5853284}" type="slidenum">
              <a:rPr lang="en-GB" smtClean="0"/>
              <a:pPr>
                <a:defRPr/>
              </a:pPr>
              <a:t>2</a:t>
            </a:fld>
            <a:endParaRPr lang="en-GB"/>
          </a:p>
        </p:txBody>
      </p:sp>
    </p:spTree>
    <p:extLst>
      <p:ext uri="{BB962C8B-B14F-4D97-AF65-F5344CB8AC3E}">
        <p14:creationId xmlns:p14="http://schemas.microsoft.com/office/powerpoint/2010/main" val="156569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my presentation I will firstly</a:t>
            </a:r>
            <a:r>
              <a:rPr lang="en-GB" baseline="0" dirty="0" smtClean="0"/>
              <a:t> look at national and local data from the SE to see what it is telling us (This will be fairly brief as being data analysts you will be familiar with this – however, it will help to put things into context)</a:t>
            </a:r>
          </a:p>
          <a:p>
            <a:endParaRPr lang="en-GB" baseline="0" dirty="0" smtClean="0"/>
          </a:p>
          <a:p>
            <a:r>
              <a:rPr lang="en-GB" baseline="0" dirty="0" smtClean="0"/>
              <a:t>I will then consider what preventative options are available at our disposal to make the roads safer for children and young people.</a:t>
            </a:r>
          </a:p>
          <a:p>
            <a:endParaRPr lang="en-GB" baseline="0" dirty="0" smtClean="0"/>
          </a:p>
          <a:p>
            <a:r>
              <a:rPr lang="en-GB" baseline="0" dirty="0" smtClean="0"/>
              <a:t>Q. Do you think the roads are getting safer?</a:t>
            </a:r>
          </a:p>
          <a:p>
            <a:r>
              <a:rPr lang="en-GB" baseline="0" dirty="0" smtClean="0"/>
              <a:t>Q. Safer for who?</a:t>
            </a: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3</a:t>
            </a:fld>
            <a:endParaRPr lang="en-GB"/>
          </a:p>
        </p:txBody>
      </p:sp>
    </p:spTree>
    <p:extLst>
      <p:ext uri="{BB962C8B-B14F-4D97-AF65-F5344CB8AC3E}">
        <p14:creationId xmlns:p14="http://schemas.microsoft.com/office/powerpoint/2010/main" val="88849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Child</a:t>
            </a:r>
            <a:r>
              <a:rPr lang="en-GB" baseline="0" dirty="0" smtClean="0"/>
              <a:t> car seat website – one of our most popular information sites with 2 million views pa. </a:t>
            </a:r>
          </a:p>
          <a:p>
            <a:pPr>
              <a:buFont typeface="Arial" pitchFamily="34" charset="0"/>
              <a:buChar char="•"/>
            </a:pPr>
            <a:r>
              <a:rPr lang="en-GB" baseline="0" dirty="0" smtClean="0"/>
              <a:t> New information film</a:t>
            </a:r>
          </a:p>
          <a:p>
            <a:pPr>
              <a:buFont typeface="Arial" pitchFamily="34" charset="0"/>
              <a:buChar char="•"/>
            </a:pPr>
            <a:r>
              <a:rPr lang="en-GB" baseline="0" dirty="0" smtClean="0"/>
              <a:t> New training package – for RS Professionals. Free download, including new film clips </a:t>
            </a: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4</a:t>
            </a:fld>
            <a:endParaRPr lang="en-GB"/>
          </a:p>
        </p:txBody>
      </p:sp>
    </p:spTree>
    <p:extLst>
      <p:ext uri="{BB962C8B-B14F-4D97-AF65-F5344CB8AC3E}">
        <p14:creationId xmlns:p14="http://schemas.microsoft.com/office/powerpoint/2010/main" val="247725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 Young</a:t>
            </a:r>
            <a:r>
              <a:rPr lang="en-GB" baseline="0" dirty="0" smtClean="0"/>
              <a:t> drivers hub – pre, during and after their test</a:t>
            </a:r>
          </a:p>
          <a:p>
            <a:pPr>
              <a:buFont typeface="Arial" pitchFamily="34" charset="0"/>
              <a:buChar char="•"/>
            </a:pPr>
            <a:r>
              <a:rPr lang="en-GB" baseline="0" dirty="0" smtClean="0"/>
              <a:t> Young drivers at work</a:t>
            </a:r>
          </a:p>
          <a:p>
            <a:r>
              <a:rPr lang="en-GB" baseline="0" dirty="0" smtClean="0"/>
              <a:t> </a:t>
            </a:r>
            <a:r>
              <a:rPr lang="en-GB" sz="1200" kern="1200" baseline="0" dirty="0" smtClean="0">
                <a:solidFill>
                  <a:schemeClr val="tx1"/>
                </a:solidFill>
                <a:latin typeface="+mn-lt"/>
                <a:ea typeface="+mn-ea"/>
                <a:cs typeface="+mn-cs"/>
              </a:rPr>
              <a:t>	-Develop their knowledge about specific driving for work issues </a:t>
            </a:r>
          </a:p>
          <a:p>
            <a:r>
              <a:rPr lang="en-GB" sz="1200" kern="1200" baseline="0" dirty="0" smtClean="0">
                <a:solidFill>
                  <a:schemeClr val="tx1"/>
                </a:solidFill>
                <a:latin typeface="+mn-lt"/>
                <a:ea typeface="+mn-ea"/>
                <a:cs typeface="+mn-cs"/>
              </a:rPr>
              <a:t>	-Gain insight about what influences their driving </a:t>
            </a:r>
          </a:p>
          <a:p>
            <a:r>
              <a:rPr lang="en-GB" sz="1200" kern="1200" baseline="0" dirty="0" smtClean="0">
                <a:solidFill>
                  <a:schemeClr val="tx1"/>
                </a:solidFill>
                <a:latin typeface="+mn-lt"/>
                <a:ea typeface="+mn-ea"/>
                <a:cs typeface="+mn-cs"/>
              </a:rPr>
              <a:t>	-Understand how they can develop coping strategies for driving for work </a:t>
            </a:r>
          </a:p>
          <a:p>
            <a:r>
              <a:rPr lang="en-GB" sz="1200" kern="1200" baseline="0" dirty="0" smtClean="0">
                <a:solidFill>
                  <a:schemeClr val="tx1"/>
                </a:solidFill>
                <a:latin typeface="+mn-lt"/>
                <a:ea typeface="+mn-ea"/>
                <a:cs typeface="+mn-cs"/>
              </a:rPr>
              <a:t>	-Share experiences and learn from each other. </a:t>
            </a:r>
          </a:p>
          <a:p>
            <a:pPr>
              <a:buFont typeface="Arial" pitchFamily="34" charset="0"/>
              <a:buChar char="•"/>
            </a:pP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DfT</a:t>
            </a:r>
            <a:r>
              <a:rPr lang="en-GB" sz="1200" kern="1200" baseline="0" dirty="0" smtClean="0">
                <a:solidFill>
                  <a:schemeClr val="tx1"/>
                </a:solidFill>
                <a:latin typeface="+mn-lt"/>
                <a:ea typeface="+mn-ea"/>
                <a:cs typeface="+mn-cs"/>
              </a:rPr>
              <a:t> have started a research project looking at what interventions are most effective with young drivers. RoSPA is one of the partners </a:t>
            </a: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5</a:t>
            </a:fld>
            <a:endParaRPr lang="en-GB"/>
          </a:p>
        </p:txBody>
      </p:sp>
    </p:spTree>
    <p:extLst>
      <p:ext uri="{BB962C8B-B14F-4D97-AF65-F5344CB8AC3E}">
        <p14:creationId xmlns:p14="http://schemas.microsoft.com/office/powerpoint/2010/main" val="39652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 Last year we updated the E-</a:t>
            </a:r>
            <a:r>
              <a:rPr lang="en-GB" dirty="0" err="1" smtClean="0"/>
              <a:t>valu</a:t>
            </a:r>
            <a:r>
              <a:rPr lang="en-GB" dirty="0" smtClean="0"/>
              <a:t>-it RS evaluation website,</a:t>
            </a:r>
            <a:r>
              <a:rPr lang="en-GB" baseline="0" dirty="0" smtClean="0"/>
              <a:t> it now includes a series of 11 webinars that talks you through the evaluation process.</a:t>
            </a:r>
          </a:p>
          <a:p>
            <a:pPr>
              <a:buFont typeface="Arial" pitchFamily="34" charset="0"/>
              <a:buChar char="•"/>
            </a:pPr>
            <a:r>
              <a:rPr lang="en-GB" baseline="0" dirty="0" smtClean="0"/>
              <a:t> Data is the key to evaluation – of which there is some really good data available which you may not be familiar with from PHE</a:t>
            </a:r>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7</a:t>
            </a:fld>
            <a:endParaRPr lang="en-GB"/>
          </a:p>
        </p:txBody>
      </p:sp>
    </p:spTree>
    <p:extLst>
      <p:ext uri="{BB962C8B-B14F-4D97-AF65-F5344CB8AC3E}">
        <p14:creationId xmlns:p14="http://schemas.microsoft.com/office/powerpoint/2010/main" val="174418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is the front page and here is where it can be accessed.</a:t>
            </a:r>
          </a:p>
          <a:p>
            <a:endParaRPr lang="en-GB" baseline="0" dirty="0" smtClean="0"/>
          </a:p>
          <a:p>
            <a:r>
              <a:rPr lang="en-GB" baseline="0" dirty="0" smtClean="0"/>
              <a:t>CLICK</a:t>
            </a: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8</a:t>
            </a:fld>
            <a:endParaRPr lang="en-GB"/>
          </a:p>
        </p:txBody>
      </p:sp>
    </p:spTree>
    <p:extLst>
      <p:ext uri="{BB962C8B-B14F-4D97-AF65-F5344CB8AC3E}">
        <p14:creationId xmlns:p14="http://schemas.microsoft.com/office/powerpoint/2010/main" val="416975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KSI rate is the one we would be interested in.</a:t>
            </a:r>
          </a:p>
          <a:p>
            <a:r>
              <a:rPr lang="en-GB" baseline="0" dirty="0" smtClean="0"/>
              <a:t>CLICK</a:t>
            </a:r>
          </a:p>
          <a:p>
            <a:pPr>
              <a:buFont typeface="Arial" pitchFamily="34" charset="0"/>
              <a:buChar char="•"/>
            </a:pPr>
            <a:r>
              <a:rPr lang="en-GB" baseline="0" dirty="0" smtClean="0"/>
              <a:t> England 38.5</a:t>
            </a:r>
          </a:p>
          <a:p>
            <a:pPr>
              <a:buFont typeface="Arial" pitchFamily="34" charset="0"/>
              <a:buChar char="•"/>
            </a:pPr>
            <a:r>
              <a:rPr lang="en-GB" baseline="0" dirty="0" smtClean="0"/>
              <a:t> London 25.7</a:t>
            </a:r>
          </a:p>
          <a:p>
            <a:pPr>
              <a:buFont typeface="Arial" pitchFamily="34" charset="0"/>
              <a:buChar char="•"/>
            </a:pPr>
            <a:r>
              <a:rPr lang="en-GB" baseline="0" smtClean="0"/>
              <a:t> Islington 38.2</a:t>
            </a: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9</a:t>
            </a:fld>
            <a:endParaRPr lang="en-GB"/>
          </a:p>
        </p:txBody>
      </p:sp>
    </p:spTree>
    <p:extLst>
      <p:ext uri="{BB962C8B-B14F-4D97-AF65-F5344CB8AC3E}">
        <p14:creationId xmlns:p14="http://schemas.microsoft.com/office/powerpoint/2010/main" val="259384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KSI rate is the one we would be interested in.</a:t>
            </a:r>
            <a:endParaRPr lang="en-GB" dirty="0"/>
          </a:p>
        </p:txBody>
      </p:sp>
      <p:sp>
        <p:nvSpPr>
          <p:cNvPr id="4" name="Slide Number Placeholder 3"/>
          <p:cNvSpPr>
            <a:spLocks noGrp="1"/>
          </p:cNvSpPr>
          <p:nvPr>
            <p:ph type="sldNum" sz="quarter" idx="10"/>
          </p:nvPr>
        </p:nvSpPr>
        <p:spPr/>
        <p:txBody>
          <a:bodyPr/>
          <a:lstStyle/>
          <a:p>
            <a:pPr>
              <a:defRPr/>
            </a:pPr>
            <a:fld id="{0569DE4C-FA1A-4C9E-91CF-ED95A34A5A27}" type="slidenum">
              <a:rPr lang="en-GB" smtClean="0"/>
              <a:pPr>
                <a:defRPr/>
              </a:pPr>
              <a:t>10</a:t>
            </a:fld>
            <a:endParaRPr lang="en-GB"/>
          </a:p>
        </p:txBody>
      </p:sp>
    </p:spTree>
    <p:extLst>
      <p:ext uri="{BB962C8B-B14F-4D97-AF65-F5344CB8AC3E}">
        <p14:creationId xmlns:p14="http://schemas.microsoft.com/office/powerpoint/2010/main" val="2937007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a:xfrm>
            <a:off x="1588" y="5661025"/>
            <a:ext cx="9178925" cy="129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traight Connector 6"/>
          <p:cNvCxnSpPr/>
          <p:nvPr/>
        </p:nvCxnSpPr>
        <p:spPr>
          <a:xfrm>
            <a:off x="0" y="5535613"/>
            <a:ext cx="8307388" cy="0"/>
          </a:xfrm>
          <a:prstGeom prst="line">
            <a:avLst/>
          </a:prstGeom>
          <a:ln w="28575">
            <a:solidFill>
              <a:srgbClr val="001E6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8091488" y="4797425"/>
            <a:ext cx="1304925" cy="1890713"/>
          </a:xfrm>
          <a:prstGeom prst="rect">
            <a:avLst/>
          </a:prstGeom>
          <a:noFill/>
          <a:ln w="9525">
            <a:noFill/>
            <a:miter lim="800000"/>
            <a:headEnd/>
            <a:tailEnd/>
          </a:ln>
        </p:spPr>
      </p:pic>
      <p:pic>
        <p:nvPicPr>
          <p:cNvPr id="51" name="Picture 69" descr="royal text.png"/>
          <p:cNvPicPr>
            <a:picLocks noChangeAspect="1"/>
          </p:cNvPicPr>
          <p:nvPr/>
        </p:nvPicPr>
        <p:blipFill>
          <a:blip r:embed="rId3" cstate="print"/>
          <a:srcRect/>
          <a:stretch>
            <a:fillRect/>
          </a:stretch>
        </p:blipFill>
        <p:spPr bwMode="auto">
          <a:xfrm>
            <a:off x="323850" y="6108700"/>
            <a:ext cx="4775200" cy="200025"/>
          </a:xfrm>
          <a:prstGeom prst="rect">
            <a:avLst/>
          </a:prstGeom>
          <a:noFill/>
          <a:ln w="9525">
            <a:noFill/>
            <a:miter lim="800000"/>
            <a:headEnd/>
            <a:tailEnd/>
          </a:ln>
        </p:spPr>
      </p:pic>
      <p:sp>
        <p:nvSpPr>
          <p:cNvPr id="52" name="Rectangle 51"/>
          <p:cNvSpPr/>
          <p:nvPr userDrawn="1"/>
        </p:nvSpPr>
        <p:spPr>
          <a:xfrm>
            <a:off x="0" y="5661025"/>
            <a:ext cx="9180513" cy="129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Connector 52"/>
          <p:cNvCxnSpPr/>
          <p:nvPr userDrawn="1"/>
        </p:nvCxnSpPr>
        <p:spPr>
          <a:xfrm>
            <a:off x="0" y="5535613"/>
            <a:ext cx="8307388" cy="0"/>
          </a:xfrm>
          <a:prstGeom prst="line">
            <a:avLst/>
          </a:prstGeom>
          <a:ln w="28575">
            <a:solidFill>
              <a:srgbClr val="001E62"/>
            </a:solidFill>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userDrawn="1"/>
        </p:nvPicPr>
        <p:blipFill>
          <a:blip r:embed="rId2" cstate="print"/>
          <a:srcRect/>
          <a:stretch>
            <a:fillRect/>
          </a:stretch>
        </p:blipFill>
        <p:spPr bwMode="auto">
          <a:xfrm>
            <a:off x="8091488" y="4797425"/>
            <a:ext cx="1304925" cy="1890713"/>
          </a:xfrm>
          <a:prstGeom prst="rect">
            <a:avLst/>
          </a:prstGeom>
          <a:noFill/>
          <a:ln w="9525">
            <a:noFill/>
            <a:miter lim="800000"/>
            <a:headEnd/>
            <a:tailEnd/>
          </a:ln>
        </p:spPr>
      </p:pic>
      <p:grpSp>
        <p:nvGrpSpPr>
          <p:cNvPr id="55" name="Group 4"/>
          <p:cNvGrpSpPr>
            <a:grpSpLocks noChangeAspect="1"/>
          </p:cNvGrpSpPr>
          <p:nvPr userDrawn="1"/>
        </p:nvGrpSpPr>
        <p:grpSpPr bwMode="auto">
          <a:xfrm>
            <a:off x="2483768" y="620688"/>
            <a:ext cx="4329113" cy="1223963"/>
            <a:chOff x="204" y="210"/>
            <a:chExt cx="1542" cy="436"/>
          </a:xfrm>
        </p:grpSpPr>
        <p:sp>
          <p:nvSpPr>
            <p:cNvPr id="56" name="AutoShape 3"/>
            <p:cNvSpPr>
              <a:spLocks noChangeAspect="1" noChangeArrowheads="1" noTextEdit="1"/>
            </p:cNvSpPr>
            <p:nvPr userDrawn="1"/>
          </p:nvSpPr>
          <p:spPr bwMode="auto">
            <a:xfrm>
              <a:off x="204" y="210"/>
              <a:ext cx="1542" cy="436"/>
            </a:xfrm>
            <a:prstGeom prst="rect">
              <a:avLst/>
            </a:prstGeom>
            <a:noFill/>
            <a:ln w="9525">
              <a:noFill/>
              <a:miter lim="800000"/>
              <a:headEnd/>
              <a:tailEnd/>
            </a:ln>
          </p:spPr>
          <p:txBody>
            <a:bodyPr/>
            <a:lstStyle/>
            <a:p>
              <a:endParaRPr lang="en-GB"/>
            </a:p>
          </p:txBody>
        </p:sp>
        <p:sp>
          <p:nvSpPr>
            <p:cNvPr id="57" name="Freeform 5"/>
            <p:cNvSpPr>
              <a:spLocks/>
            </p:cNvSpPr>
            <p:nvPr userDrawn="1"/>
          </p:nvSpPr>
          <p:spPr bwMode="auto">
            <a:xfrm>
              <a:off x="211" y="219"/>
              <a:ext cx="852" cy="286"/>
            </a:xfrm>
            <a:custGeom>
              <a:avLst/>
              <a:gdLst>
                <a:gd name="T0" fmla="*/ 1198 w 1247"/>
                <a:gd name="T1" fmla="*/ 0 h 420"/>
                <a:gd name="T2" fmla="*/ 48 w 1247"/>
                <a:gd name="T3" fmla="*/ 0 h 420"/>
                <a:gd name="T4" fmla="*/ 0 w 1247"/>
                <a:gd name="T5" fmla="*/ 47 h 420"/>
                <a:gd name="T6" fmla="*/ 0 w 1247"/>
                <a:gd name="T7" fmla="*/ 373 h 420"/>
                <a:gd name="T8" fmla="*/ 48 w 1247"/>
                <a:gd name="T9" fmla="*/ 420 h 420"/>
                <a:gd name="T10" fmla="*/ 98 w 1247"/>
                <a:gd name="T11" fmla="*/ 420 h 420"/>
                <a:gd name="T12" fmla="*/ 172 w 1247"/>
                <a:gd name="T13" fmla="*/ 420 h 420"/>
                <a:gd name="T14" fmla="*/ 1198 w 1247"/>
                <a:gd name="T15" fmla="*/ 420 h 420"/>
                <a:gd name="T16" fmla="*/ 1247 w 1247"/>
                <a:gd name="T17" fmla="*/ 373 h 420"/>
                <a:gd name="T18" fmla="*/ 1247 w 1247"/>
                <a:gd name="T19" fmla="*/ 47 h 420"/>
                <a:gd name="T20" fmla="*/ 1198 w 1247"/>
                <a:gd name="T21" fmla="*/ 0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7" h="420">
                  <a:moveTo>
                    <a:pt x="1198" y="0"/>
                  </a:moveTo>
                  <a:cubicBezTo>
                    <a:pt x="48" y="0"/>
                    <a:pt x="48" y="0"/>
                    <a:pt x="48" y="0"/>
                  </a:cubicBezTo>
                  <a:cubicBezTo>
                    <a:pt x="22" y="0"/>
                    <a:pt x="0" y="21"/>
                    <a:pt x="0" y="47"/>
                  </a:cubicBezTo>
                  <a:cubicBezTo>
                    <a:pt x="0" y="373"/>
                    <a:pt x="0" y="373"/>
                    <a:pt x="0" y="373"/>
                  </a:cubicBezTo>
                  <a:cubicBezTo>
                    <a:pt x="0" y="399"/>
                    <a:pt x="22" y="420"/>
                    <a:pt x="48"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path>
              </a:pathLst>
            </a:custGeom>
            <a:solidFill>
              <a:srgbClr val="A5A5A4"/>
            </a:solidFill>
            <a:ln w="9525">
              <a:noFill/>
              <a:round/>
              <a:headEnd/>
              <a:tailEnd/>
            </a:ln>
          </p:spPr>
          <p:txBody>
            <a:bodyPr/>
            <a:lstStyle/>
            <a:p>
              <a:endParaRPr lang="en-GB"/>
            </a:p>
          </p:txBody>
        </p:sp>
        <p:sp>
          <p:nvSpPr>
            <p:cNvPr id="58" name="Freeform 6"/>
            <p:cNvSpPr>
              <a:spLocks/>
            </p:cNvSpPr>
            <p:nvPr userDrawn="1"/>
          </p:nvSpPr>
          <p:spPr bwMode="auto">
            <a:xfrm>
              <a:off x="203" y="211"/>
              <a:ext cx="852" cy="286"/>
            </a:xfrm>
            <a:custGeom>
              <a:avLst/>
              <a:gdLst>
                <a:gd name="T0" fmla="*/ 1198 w 1247"/>
                <a:gd name="T1" fmla="*/ 0 h 420"/>
                <a:gd name="T2" fmla="*/ 49 w 1247"/>
                <a:gd name="T3" fmla="*/ 0 h 420"/>
                <a:gd name="T4" fmla="*/ 0 w 1247"/>
                <a:gd name="T5" fmla="*/ 47 h 420"/>
                <a:gd name="T6" fmla="*/ 0 w 1247"/>
                <a:gd name="T7" fmla="*/ 373 h 420"/>
                <a:gd name="T8" fmla="*/ 49 w 1247"/>
                <a:gd name="T9" fmla="*/ 420 h 420"/>
                <a:gd name="T10" fmla="*/ 98 w 1247"/>
                <a:gd name="T11" fmla="*/ 420 h 420"/>
                <a:gd name="T12" fmla="*/ 172 w 1247"/>
                <a:gd name="T13" fmla="*/ 420 h 420"/>
                <a:gd name="T14" fmla="*/ 1198 w 1247"/>
                <a:gd name="T15" fmla="*/ 420 h 420"/>
                <a:gd name="T16" fmla="*/ 1247 w 1247"/>
                <a:gd name="T17" fmla="*/ 373 h 420"/>
                <a:gd name="T18" fmla="*/ 1247 w 1247"/>
                <a:gd name="T19" fmla="*/ 47 h 420"/>
                <a:gd name="T20" fmla="*/ 1198 w 1247"/>
                <a:gd name="T21" fmla="*/ 0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7" h="420">
                  <a:moveTo>
                    <a:pt x="1198" y="0"/>
                  </a:moveTo>
                  <a:cubicBezTo>
                    <a:pt x="49" y="0"/>
                    <a:pt x="49" y="0"/>
                    <a:pt x="49" y="0"/>
                  </a:cubicBezTo>
                  <a:cubicBezTo>
                    <a:pt x="22" y="0"/>
                    <a:pt x="0" y="21"/>
                    <a:pt x="0" y="47"/>
                  </a:cubicBezTo>
                  <a:cubicBezTo>
                    <a:pt x="0" y="373"/>
                    <a:pt x="0" y="373"/>
                    <a:pt x="0" y="373"/>
                  </a:cubicBezTo>
                  <a:cubicBezTo>
                    <a:pt x="0" y="399"/>
                    <a:pt x="22" y="420"/>
                    <a:pt x="49"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close/>
                </a:path>
              </a:pathLst>
            </a:custGeom>
            <a:solidFill>
              <a:srgbClr val="F5F5F5"/>
            </a:solidFill>
            <a:ln w="9525">
              <a:noFill/>
              <a:round/>
              <a:headEnd/>
              <a:tailEnd/>
            </a:ln>
          </p:spPr>
          <p:txBody>
            <a:bodyPr/>
            <a:lstStyle/>
            <a:p>
              <a:endParaRPr lang="en-GB"/>
            </a:p>
          </p:txBody>
        </p:sp>
        <p:sp>
          <p:nvSpPr>
            <p:cNvPr id="59" name="Freeform 7"/>
            <p:cNvSpPr>
              <a:spLocks noEditPoints="1"/>
            </p:cNvSpPr>
            <p:nvPr userDrawn="1"/>
          </p:nvSpPr>
          <p:spPr bwMode="auto">
            <a:xfrm>
              <a:off x="721" y="271"/>
              <a:ext cx="138" cy="166"/>
            </a:xfrm>
            <a:custGeom>
              <a:avLst/>
              <a:gdLst>
                <a:gd name="T0" fmla="*/ 0 w 203"/>
                <a:gd name="T1" fmla="*/ 0 h 244"/>
                <a:gd name="T2" fmla="*/ 89 w 203"/>
                <a:gd name="T3" fmla="*/ 0 h 244"/>
                <a:gd name="T4" fmla="*/ 137 w 203"/>
                <a:gd name="T5" fmla="*/ 5 h 244"/>
                <a:gd name="T6" fmla="*/ 173 w 203"/>
                <a:gd name="T7" fmla="*/ 21 h 244"/>
                <a:gd name="T8" fmla="*/ 196 w 203"/>
                <a:gd name="T9" fmla="*/ 46 h 244"/>
                <a:gd name="T10" fmla="*/ 203 w 203"/>
                <a:gd name="T11" fmla="*/ 80 h 244"/>
                <a:gd name="T12" fmla="*/ 194 w 203"/>
                <a:gd name="T13" fmla="*/ 114 h 244"/>
                <a:gd name="T14" fmla="*/ 171 w 203"/>
                <a:gd name="T15" fmla="*/ 139 h 244"/>
                <a:gd name="T16" fmla="*/ 135 w 203"/>
                <a:gd name="T17" fmla="*/ 155 h 244"/>
                <a:gd name="T18" fmla="*/ 92 w 203"/>
                <a:gd name="T19" fmla="*/ 160 h 244"/>
                <a:gd name="T20" fmla="*/ 77 w 203"/>
                <a:gd name="T21" fmla="*/ 160 h 244"/>
                <a:gd name="T22" fmla="*/ 77 w 203"/>
                <a:gd name="T23" fmla="*/ 244 h 244"/>
                <a:gd name="T24" fmla="*/ 0 w 203"/>
                <a:gd name="T25" fmla="*/ 244 h 244"/>
                <a:gd name="T26" fmla="*/ 0 w 203"/>
                <a:gd name="T27" fmla="*/ 0 h 244"/>
                <a:gd name="T28" fmla="*/ 92 w 203"/>
                <a:gd name="T29" fmla="*/ 111 h 244"/>
                <a:gd name="T30" fmla="*/ 121 w 203"/>
                <a:gd name="T31" fmla="*/ 103 h 244"/>
                <a:gd name="T32" fmla="*/ 132 w 203"/>
                <a:gd name="T33" fmla="*/ 80 h 244"/>
                <a:gd name="T34" fmla="*/ 129 w 203"/>
                <a:gd name="T35" fmla="*/ 67 h 244"/>
                <a:gd name="T36" fmla="*/ 120 w 203"/>
                <a:gd name="T37" fmla="*/ 58 h 244"/>
                <a:gd name="T38" fmla="*/ 108 w 203"/>
                <a:gd name="T39" fmla="*/ 53 h 244"/>
                <a:gd name="T40" fmla="*/ 92 w 203"/>
                <a:gd name="T41" fmla="*/ 51 h 244"/>
                <a:gd name="T42" fmla="*/ 77 w 203"/>
                <a:gd name="T43" fmla="*/ 51 h 244"/>
                <a:gd name="T44" fmla="*/ 77 w 203"/>
                <a:gd name="T45" fmla="*/ 110 h 244"/>
                <a:gd name="T46" fmla="*/ 83 w 203"/>
                <a:gd name="T47" fmla="*/ 111 h 244"/>
                <a:gd name="T48" fmla="*/ 92 w 203"/>
                <a:gd name="T49" fmla="*/ 111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 h="244">
                  <a:moveTo>
                    <a:pt x="0" y="0"/>
                  </a:moveTo>
                  <a:cubicBezTo>
                    <a:pt x="89" y="0"/>
                    <a:pt x="89" y="0"/>
                    <a:pt x="89" y="0"/>
                  </a:cubicBezTo>
                  <a:cubicBezTo>
                    <a:pt x="107" y="0"/>
                    <a:pt x="123" y="1"/>
                    <a:pt x="137" y="5"/>
                  </a:cubicBezTo>
                  <a:cubicBezTo>
                    <a:pt x="152" y="9"/>
                    <a:pt x="164" y="14"/>
                    <a:pt x="173" y="21"/>
                  </a:cubicBezTo>
                  <a:cubicBezTo>
                    <a:pt x="183" y="28"/>
                    <a:pt x="190" y="36"/>
                    <a:pt x="196" y="46"/>
                  </a:cubicBezTo>
                  <a:cubicBezTo>
                    <a:pt x="201" y="56"/>
                    <a:pt x="203" y="68"/>
                    <a:pt x="203" y="80"/>
                  </a:cubicBezTo>
                  <a:cubicBezTo>
                    <a:pt x="203" y="93"/>
                    <a:pt x="200" y="104"/>
                    <a:pt x="194" y="114"/>
                  </a:cubicBezTo>
                  <a:cubicBezTo>
                    <a:pt x="189" y="124"/>
                    <a:pt x="181" y="132"/>
                    <a:pt x="171" y="139"/>
                  </a:cubicBezTo>
                  <a:cubicBezTo>
                    <a:pt x="161" y="146"/>
                    <a:pt x="149" y="151"/>
                    <a:pt x="135" y="155"/>
                  </a:cubicBezTo>
                  <a:cubicBezTo>
                    <a:pt x="122" y="159"/>
                    <a:pt x="107" y="160"/>
                    <a:pt x="92" y="160"/>
                  </a:cubicBezTo>
                  <a:cubicBezTo>
                    <a:pt x="77" y="160"/>
                    <a:pt x="77" y="160"/>
                    <a:pt x="77" y="160"/>
                  </a:cubicBezTo>
                  <a:cubicBezTo>
                    <a:pt x="77" y="244"/>
                    <a:pt x="77" y="244"/>
                    <a:pt x="77" y="244"/>
                  </a:cubicBezTo>
                  <a:cubicBezTo>
                    <a:pt x="0" y="244"/>
                    <a:pt x="0" y="244"/>
                    <a:pt x="0" y="244"/>
                  </a:cubicBezTo>
                  <a:lnTo>
                    <a:pt x="0" y="0"/>
                  </a:lnTo>
                  <a:close/>
                  <a:moveTo>
                    <a:pt x="92" y="111"/>
                  </a:moveTo>
                  <a:cubicBezTo>
                    <a:pt x="105" y="111"/>
                    <a:pt x="114" y="108"/>
                    <a:pt x="121" y="103"/>
                  </a:cubicBezTo>
                  <a:cubicBezTo>
                    <a:pt x="128" y="98"/>
                    <a:pt x="132" y="91"/>
                    <a:pt x="132" y="80"/>
                  </a:cubicBezTo>
                  <a:cubicBezTo>
                    <a:pt x="132" y="75"/>
                    <a:pt x="131" y="71"/>
                    <a:pt x="129" y="67"/>
                  </a:cubicBezTo>
                  <a:cubicBezTo>
                    <a:pt x="127" y="64"/>
                    <a:pt x="124" y="61"/>
                    <a:pt x="120" y="58"/>
                  </a:cubicBezTo>
                  <a:cubicBezTo>
                    <a:pt x="117" y="56"/>
                    <a:pt x="113" y="54"/>
                    <a:pt x="108" y="53"/>
                  </a:cubicBezTo>
                  <a:cubicBezTo>
                    <a:pt x="103" y="51"/>
                    <a:pt x="98" y="51"/>
                    <a:pt x="92" y="51"/>
                  </a:cubicBezTo>
                  <a:cubicBezTo>
                    <a:pt x="77" y="51"/>
                    <a:pt x="77" y="51"/>
                    <a:pt x="77" y="51"/>
                  </a:cubicBezTo>
                  <a:cubicBezTo>
                    <a:pt x="77" y="110"/>
                    <a:pt x="77" y="110"/>
                    <a:pt x="77" y="110"/>
                  </a:cubicBezTo>
                  <a:cubicBezTo>
                    <a:pt x="79" y="111"/>
                    <a:pt x="81" y="111"/>
                    <a:pt x="83" y="111"/>
                  </a:cubicBezTo>
                  <a:cubicBezTo>
                    <a:pt x="86" y="111"/>
                    <a:pt x="89" y="111"/>
                    <a:pt x="92" y="111"/>
                  </a:cubicBezTo>
                  <a:close/>
                </a:path>
              </a:pathLst>
            </a:custGeom>
            <a:solidFill>
              <a:srgbClr val="001E62"/>
            </a:solidFill>
            <a:ln w="9525">
              <a:noFill/>
              <a:round/>
              <a:headEnd/>
              <a:tailEnd/>
            </a:ln>
          </p:spPr>
          <p:txBody>
            <a:bodyPr/>
            <a:lstStyle/>
            <a:p>
              <a:endParaRPr lang="en-GB"/>
            </a:p>
          </p:txBody>
        </p:sp>
        <p:sp>
          <p:nvSpPr>
            <p:cNvPr id="60" name="Freeform 8"/>
            <p:cNvSpPr>
              <a:spLocks/>
            </p:cNvSpPr>
            <p:nvPr userDrawn="1"/>
          </p:nvSpPr>
          <p:spPr bwMode="auto">
            <a:xfrm>
              <a:off x="573" y="265"/>
              <a:ext cx="136" cy="174"/>
            </a:xfrm>
            <a:custGeom>
              <a:avLst/>
              <a:gdLst>
                <a:gd name="T0" fmla="*/ 175 w 199"/>
                <a:gd name="T1" fmla="*/ 119 h 255"/>
                <a:gd name="T2" fmla="*/ 103 w 199"/>
                <a:gd name="T3" fmla="*/ 88 h 255"/>
                <a:gd name="T4" fmla="*/ 84 w 199"/>
                <a:gd name="T5" fmla="*/ 71 h 255"/>
                <a:gd name="T6" fmla="*/ 127 w 199"/>
                <a:gd name="T7" fmla="*/ 61 h 255"/>
                <a:gd name="T8" fmla="*/ 129 w 199"/>
                <a:gd name="T9" fmla="*/ 61 h 255"/>
                <a:gd name="T10" fmla="*/ 144 w 199"/>
                <a:gd name="T11" fmla="*/ 65 h 255"/>
                <a:gd name="T12" fmla="*/ 171 w 199"/>
                <a:gd name="T13" fmla="*/ 72 h 255"/>
                <a:gd name="T14" fmla="*/ 190 w 199"/>
                <a:gd name="T15" fmla="*/ 18 h 255"/>
                <a:gd name="T16" fmla="*/ 106 w 199"/>
                <a:gd name="T17" fmla="*/ 0 h 255"/>
                <a:gd name="T18" fmla="*/ 11 w 199"/>
                <a:gd name="T19" fmla="*/ 79 h 255"/>
                <a:gd name="T20" fmla="*/ 15 w 199"/>
                <a:gd name="T21" fmla="*/ 104 h 255"/>
                <a:gd name="T22" fmla="*/ 27 w 199"/>
                <a:gd name="T23" fmla="*/ 125 h 255"/>
                <a:gd name="T24" fmla="*/ 46 w 199"/>
                <a:gd name="T25" fmla="*/ 141 h 255"/>
                <a:gd name="T26" fmla="*/ 69 w 199"/>
                <a:gd name="T27" fmla="*/ 151 h 255"/>
                <a:gd name="T28" fmla="*/ 88 w 199"/>
                <a:gd name="T29" fmla="*/ 157 h 255"/>
                <a:gd name="T30" fmla="*/ 107 w 199"/>
                <a:gd name="T31" fmla="*/ 163 h 255"/>
                <a:gd name="T32" fmla="*/ 121 w 199"/>
                <a:gd name="T33" fmla="*/ 170 h 255"/>
                <a:gd name="T34" fmla="*/ 127 w 199"/>
                <a:gd name="T35" fmla="*/ 181 h 255"/>
                <a:gd name="T36" fmla="*/ 124 w 199"/>
                <a:gd name="T37" fmla="*/ 189 h 255"/>
                <a:gd name="T38" fmla="*/ 117 w 199"/>
                <a:gd name="T39" fmla="*/ 193 h 255"/>
                <a:gd name="T40" fmla="*/ 108 w 199"/>
                <a:gd name="T41" fmla="*/ 195 h 255"/>
                <a:gd name="T42" fmla="*/ 93 w 199"/>
                <a:gd name="T43" fmla="*/ 195 h 255"/>
                <a:gd name="T44" fmla="*/ 63 w 199"/>
                <a:gd name="T45" fmla="*/ 190 h 255"/>
                <a:gd name="T46" fmla="*/ 49 w 199"/>
                <a:gd name="T47" fmla="*/ 186 h 255"/>
                <a:gd name="T48" fmla="*/ 39 w 199"/>
                <a:gd name="T49" fmla="*/ 183 h 255"/>
                <a:gd name="T50" fmla="*/ 29 w 199"/>
                <a:gd name="T51" fmla="*/ 179 h 255"/>
                <a:gd name="T52" fmla="*/ 29 w 199"/>
                <a:gd name="T53" fmla="*/ 181 h 255"/>
                <a:gd name="T54" fmla="*/ 28 w 199"/>
                <a:gd name="T55" fmla="*/ 184 h 255"/>
                <a:gd name="T56" fmla="*/ 27 w 199"/>
                <a:gd name="T57" fmla="*/ 186 h 255"/>
                <a:gd name="T58" fmla="*/ 27 w 199"/>
                <a:gd name="T59" fmla="*/ 189 h 255"/>
                <a:gd name="T60" fmla="*/ 26 w 199"/>
                <a:gd name="T61" fmla="*/ 191 h 255"/>
                <a:gd name="T62" fmla="*/ 25 w 199"/>
                <a:gd name="T63" fmla="*/ 194 h 255"/>
                <a:gd name="T64" fmla="*/ 24 w 199"/>
                <a:gd name="T65" fmla="*/ 196 h 255"/>
                <a:gd name="T66" fmla="*/ 23 w 199"/>
                <a:gd name="T67" fmla="*/ 199 h 255"/>
                <a:gd name="T68" fmla="*/ 21 w 199"/>
                <a:gd name="T69" fmla="*/ 201 h 255"/>
                <a:gd name="T70" fmla="*/ 20 w 199"/>
                <a:gd name="T71" fmla="*/ 204 h 255"/>
                <a:gd name="T72" fmla="*/ 19 w 199"/>
                <a:gd name="T73" fmla="*/ 206 h 255"/>
                <a:gd name="T74" fmla="*/ 18 w 199"/>
                <a:gd name="T75" fmla="*/ 209 h 255"/>
                <a:gd name="T76" fmla="*/ 16 w 199"/>
                <a:gd name="T77" fmla="*/ 211 h 255"/>
                <a:gd name="T78" fmla="*/ 15 w 199"/>
                <a:gd name="T79" fmla="*/ 213 h 255"/>
                <a:gd name="T80" fmla="*/ 13 w 199"/>
                <a:gd name="T81" fmla="*/ 216 h 255"/>
                <a:gd name="T82" fmla="*/ 12 w 199"/>
                <a:gd name="T83" fmla="*/ 218 h 255"/>
                <a:gd name="T84" fmla="*/ 10 w 199"/>
                <a:gd name="T85" fmla="*/ 220 h 255"/>
                <a:gd name="T86" fmla="*/ 8 w 199"/>
                <a:gd name="T87" fmla="*/ 222 h 255"/>
                <a:gd name="T88" fmla="*/ 6 w 199"/>
                <a:gd name="T89" fmla="*/ 224 h 255"/>
                <a:gd name="T90" fmla="*/ 5 w 199"/>
                <a:gd name="T91" fmla="*/ 226 h 255"/>
                <a:gd name="T92" fmla="*/ 3 w 199"/>
                <a:gd name="T93" fmla="*/ 229 h 255"/>
                <a:gd name="T94" fmla="*/ 1 w 199"/>
                <a:gd name="T95" fmla="*/ 230 h 255"/>
                <a:gd name="T96" fmla="*/ 0 w 199"/>
                <a:gd name="T97" fmla="*/ 232 h 255"/>
                <a:gd name="T98" fmla="*/ 31 w 199"/>
                <a:gd name="T99" fmla="*/ 245 h 255"/>
                <a:gd name="T100" fmla="*/ 33 w 199"/>
                <a:gd name="T101" fmla="*/ 245 h 255"/>
                <a:gd name="T102" fmla="*/ 36 w 199"/>
                <a:gd name="T103" fmla="*/ 246 h 255"/>
                <a:gd name="T104" fmla="*/ 64 w 199"/>
                <a:gd name="T105" fmla="*/ 252 h 255"/>
                <a:gd name="T106" fmla="*/ 95 w 199"/>
                <a:gd name="T107" fmla="*/ 255 h 255"/>
                <a:gd name="T108" fmla="*/ 98 w 199"/>
                <a:gd name="T109" fmla="*/ 255 h 255"/>
                <a:gd name="T110" fmla="*/ 102 w 199"/>
                <a:gd name="T111" fmla="*/ 255 h 255"/>
                <a:gd name="T112" fmla="*/ 142 w 199"/>
                <a:gd name="T113" fmla="*/ 250 h 255"/>
                <a:gd name="T114" fmla="*/ 173 w 199"/>
                <a:gd name="T115" fmla="*/ 234 h 255"/>
                <a:gd name="T116" fmla="*/ 192 w 199"/>
                <a:gd name="T117" fmla="*/ 208 h 255"/>
                <a:gd name="T118" fmla="*/ 199 w 199"/>
                <a:gd name="T119" fmla="*/ 170 h 255"/>
                <a:gd name="T120" fmla="*/ 175 w 199"/>
                <a:gd name="T121" fmla="*/ 119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9" h="255">
                  <a:moveTo>
                    <a:pt x="175" y="119"/>
                  </a:moveTo>
                  <a:cubicBezTo>
                    <a:pt x="159" y="105"/>
                    <a:pt x="135" y="95"/>
                    <a:pt x="103" y="88"/>
                  </a:cubicBezTo>
                  <a:cubicBezTo>
                    <a:pt x="96" y="85"/>
                    <a:pt x="84" y="80"/>
                    <a:pt x="84" y="71"/>
                  </a:cubicBezTo>
                  <a:cubicBezTo>
                    <a:pt x="83" y="51"/>
                    <a:pt x="116" y="58"/>
                    <a:pt x="127" y="61"/>
                  </a:cubicBezTo>
                  <a:cubicBezTo>
                    <a:pt x="128" y="61"/>
                    <a:pt x="128" y="61"/>
                    <a:pt x="129" y="61"/>
                  </a:cubicBezTo>
                  <a:cubicBezTo>
                    <a:pt x="133" y="62"/>
                    <a:pt x="138" y="63"/>
                    <a:pt x="144" y="65"/>
                  </a:cubicBezTo>
                  <a:cubicBezTo>
                    <a:pt x="151" y="66"/>
                    <a:pt x="160" y="69"/>
                    <a:pt x="171" y="72"/>
                  </a:cubicBezTo>
                  <a:cubicBezTo>
                    <a:pt x="190" y="18"/>
                    <a:pt x="190" y="18"/>
                    <a:pt x="190" y="18"/>
                  </a:cubicBezTo>
                  <a:cubicBezTo>
                    <a:pt x="164" y="6"/>
                    <a:pt x="136" y="0"/>
                    <a:pt x="106" y="0"/>
                  </a:cubicBezTo>
                  <a:cubicBezTo>
                    <a:pt x="43" y="0"/>
                    <a:pt x="11" y="26"/>
                    <a:pt x="11" y="79"/>
                  </a:cubicBezTo>
                  <a:cubicBezTo>
                    <a:pt x="11" y="88"/>
                    <a:pt x="13" y="97"/>
                    <a:pt x="15" y="104"/>
                  </a:cubicBezTo>
                  <a:cubicBezTo>
                    <a:pt x="18" y="112"/>
                    <a:pt x="22" y="119"/>
                    <a:pt x="27" y="125"/>
                  </a:cubicBezTo>
                  <a:cubicBezTo>
                    <a:pt x="33" y="131"/>
                    <a:pt x="39" y="136"/>
                    <a:pt x="46" y="141"/>
                  </a:cubicBezTo>
                  <a:cubicBezTo>
                    <a:pt x="53" y="145"/>
                    <a:pt x="60" y="149"/>
                    <a:pt x="69" y="151"/>
                  </a:cubicBezTo>
                  <a:cubicBezTo>
                    <a:pt x="75" y="153"/>
                    <a:pt x="81" y="155"/>
                    <a:pt x="88" y="157"/>
                  </a:cubicBezTo>
                  <a:cubicBezTo>
                    <a:pt x="95" y="159"/>
                    <a:pt x="101" y="161"/>
                    <a:pt x="107" y="163"/>
                  </a:cubicBezTo>
                  <a:cubicBezTo>
                    <a:pt x="112" y="165"/>
                    <a:pt x="117" y="168"/>
                    <a:pt x="121" y="170"/>
                  </a:cubicBezTo>
                  <a:cubicBezTo>
                    <a:pt x="125" y="173"/>
                    <a:pt x="127" y="177"/>
                    <a:pt x="127" y="181"/>
                  </a:cubicBezTo>
                  <a:cubicBezTo>
                    <a:pt x="127" y="184"/>
                    <a:pt x="126" y="187"/>
                    <a:pt x="124" y="189"/>
                  </a:cubicBezTo>
                  <a:cubicBezTo>
                    <a:pt x="122" y="191"/>
                    <a:pt x="120" y="192"/>
                    <a:pt x="117" y="193"/>
                  </a:cubicBezTo>
                  <a:cubicBezTo>
                    <a:pt x="115" y="194"/>
                    <a:pt x="111" y="195"/>
                    <a:pt x="108" y="195"/>
                  </a:cubicBezTo>
                  <a:cubicBezTo>
                    <a:pt x="103" y="195"/>
                    <a:pt x="98" y="196"/>
                    <a:pt x="93" y="195"/>
                  </a:cubicBezTo>
                  <a:cubicBezTo>
                    <a:pt x="83" y="195"/>
                    <a:pt x="73" y="192"/>
                    <a:pt x="63" y="190"/>
                  </a:cubicBezTo>
                  <a:cubicBezTo>
                    <a:pt x="58" y="189"/>
                    <a:pt x="53" y="188"/>
                    <a:pt x="49" y="186"/>
                  </a:cubicBezTo>
                  <a:cubicBezTo>
                    <a:pt x="46" y="185"/>
                    <a:pt x="42" y="184"/>
                    <a:pt x="39" y="183"/>
                  </a:cubicBezTo>
                  <a:cubicBezTo>
                    <a:pt x="38" y="182"/>
                    <a:pt x="33" y="180"/>
                    <a:pt x="29" y="179"/>
                  </a:cubicBezTo>
                  <a:cubicBezTo>
                    <a:pt x="29" y="180"/>
                    <a:pt x="29" y="180"/>
                    <a:pt x="29" y="181"/>
                  </a:cubicBezTo>
                  <a:cubicBezTo>
                    <a:pt x="29" y="182"/>
                    <a:pt x="28" y="183"/>
                    <a:pt x="28" y="184"/>
                  </a:cubicBezTo>
                  <a:cubicBezTo>
                    <a:pt x="28" y="185"/>
                    <a:pt x="28" y="185"/>
                    <a:pt x="27" y="186"/>
                  </a:cubicBezTo>
                  <a:cubicBezTo>
                    <a:pt x="27" y="187"/>
                    <a:pt x="27" y="188"/>
                    <a:pt x="27" y="189"/>
                  </a:cubicBezTo>
                  <a:cubicBezTo>
                    <a:pt x="26" y="190"/>
                    <a:pt x="26" y="191"/>
                    <a:pt x="26" y="191"/>
                  </a:cubicBezTo>
                  <a:cubicBezTo>
                    <a:pt x="25" y="192"/>
                    <a:pt x="25" y="193"/>
                    <a:pt x="25" y="194"/>
                  </a:cubicBezTo>
                  <a:cubicBezTo>
                    <a:pt x="24" y="195"/>
                    <a:pt x="24" y="196"/>
                    <a:pt x="24" y="196"/>
                  </a:cubicBezTo>
                  <a:cubicBezTo>
                    <a:pt x="23" y="197"/>
                    <a:pt x="23" y="198"/>
                    <a:pt x="23" y="199"/>
                  </a:cubicBezTo>
                  <a:cubicBezTo>
                    <a:pt x="22" y="200"/>
                    <a:pt x="22" y="201"/>
                    <a:pt x="21" y="201"/>
                  </a:cubicBezTo>
                  <a:cubicBezTo>
                    <a:pt x="21" y="202"/>
                    <a:pt x="21" y="203"/>
                    <a:pt x="20" y="204"/>
                  </a:cubicBezTo>
                  <a:cubicBezTo>
                    <a:pt x="20" y="205"/>
                    <a:pt x="19" y="205"/>
                    <a:pt x="19" y="206"/>
                  </a:cubicBezTo>
                  <a:cubicBezTo>
                    <a:pt x="18" y="207"/>
                    <a:pt x="18" y="208"/>
                    <a:pt x="18" y="209"/>
                  </a:cubicBezTo>
                  <a:cubicBezTo>
                    <a:pt x="17" y="209"/>
                    <a:pt x="17" y="210"/>
                    <a:pt x="16" y="211"/>
                  </a:cubicBezTo>
                  <a:cubicBezTo>
                    <a:pt x="16" y="212"/>
                    <a:pt x="15" y="212"/>
                    <a:pt x="15" y="213"/>
                  </a:cubicBezTo>
                  <a:cubicBezTo>
                    <a:pt x="14" y="214"/>
                    <a:pt x="14" y="215"/>
                    <a:pt x="13" y="216"/>
                  </a:cubicBezTo>
                  <a:cubicBezTo>
                    <a:pt x="13" y="216"/>
                    <a:pt x="12" y="217"/>
                    <a:pt x="12" y="218"/>
                  </a:cubicBezTo>
                  <a:cubicBezTo>
                    <a:pt x="11" y="219"/>
                    <a:pt x="11" y="219"/>
                    <a:pt x="10" y="220"/>
                  </a:cubicBezTo>
                  <a:cubicBezTo>
                    <a:pt x="9" y="221"/>
                    <a:pt x="9" y="221"/>
                    <a:pt x="8" y="222"/>
                  </a:cubicBezTo>
                  <a:cubicBezTo>
                    <a:pt x="8" y="223"/>
                    <a:pt x="7" y="224"/>
                    <a:pt x="6" y="224"/>
                  </a:cubicBezTo>
                  <a:cubicBezTo>
                    <a:pt x="6" y="225"/>
                    <a:pt x="5" y="226"/>
                    <a:pt x="5" y="226"/>
                  </a:cubicBezTo>
                  <a:cubicBezTo>
                    <a:pt x="4" y="227"/>
                    <a:pt x="3" y="228"/>
                    <a:pt x="3" y="229"/>
                  </a:cubicBezTo>
                  <a:cubicBezTo>
                    <a:pt x="2" y="229"/>
                    <a:pt x="2" y="230"/>
                    <a:pt x="1" y="230"/>
                  </a:cubicBezTo>
                  <a:cubicBezTo>
                    <a:pt x="0" y="232"/>
                    <a:pt x="0" y="232"/>
                    <a:pt x="0" y="232"/>
                  </a:cubicBezTo>
                  <a:cubicBezTo>
                    <a:pt x="10" y="237"/>
                    <a:pt x="20" y="241"/>
                    <a:pt x="31" y="245"/>
                  </a:cubicBezTo>
                  <a:cubicBezTo>
                    <a:pt x="32" y="245"/>
                    <a:pt x="33" y="245"/>
                    <a:pt x="33" y="245"/>
                  </a:cubicBezTo>
                  <a:cubicBezTo>
                    <a:pt x="34" y="246"/>
                    <a:pt x="35" y="246"/>
                    <a:pt x="36" y="246"/>
                  </a:cubicBezTo>
                  <a:cubicBezTo>
                    <a:pt x="45" y="249"/>
                    <a:pt x="55" y="251"/>
                    <a:pt x="64" y="252"/>
                  </a:cubicBezTo>
                  <a:cubicBezTo>
                    <a:pt x="74" y="254"/>
                    <a:pt x="85" y="255"/>
                    <a:pt x="95" y="255"/>
                  </a:cubicBezTo>
                  <a:cubicBezTo>
                    <a:pt x="96" y="255"/>
                    <a:pt x="97" y="255"/>
                    <a:pt x="98" y="255"/>
                  </a:cubicBezTo>
                  <a:cubicBezTo>
                    <a:pt x="99" y="255"/>
                    <a:pt x="101" y="255"/>
                    <a:pt x="102" y="255"/>
                  </a:cubicBezTo>
                  <a:cubicBezTo>
                    <a:pt x="117" y="255"/>
                    <a:pt x="130" y="253"/>
                    <a:pt x="142" y="250"/>
                  </a:cubicBezTo>
                  <a:cubicBezTo>
                    <a:pt x="154" y="247"/>
                    <a:pt x="165" y="241"/>
                    <a:pt x="173" y="234"/>
                  </a:cubicBezTo>
                  <a:cubicBezTo>
                    <a:pt x="181" y="227"/>
                    <a:pt x="188" y="218"/>
                    <a:pt x="192" y="208"/>
                  </a:cubicBezTo>
                  <a:cubicBezTo>
                    <a:pt x="197" y="197"/>
                    <a:pt x="199" y="184"/>
                    <a:pt x="199" y="170"/>
                  </a:cubicBezTo>
                  <a:cubicBezTo>
                    <a:pt x="199" y="150"/>
                    <a:pt x="191" y="133"/>
                    <a:pt x="175" y="119"/>
                  </a:cubicBezTo>
                  <a:close/>
                </a:path>
              </a:pathLst>
            </a:custGeom>
            <a:solidFill>
              <a:srgbClr val="001E62"/>
            </a:solidFill>
            <a:ln w="9525">
              <a:noFill/>
              <a:round/>
              <a:headEnd/>
              <a:tailEnd/>
            </a:ln>
          </p:spPr>
          <p:txBody>
            <a:bodyPr/>
            <a:lstStyle/>
            <a:p>
              <a:endParaRPr lang="en-GB"/>
            </a:p>
          </p:txBody>
        </p:sp>
        <p:sp>
          <p:nvSpPr>
            <p:cNvPr id="61" name="Freeform 9"/>
            <p:cNvSpPr>
              <a:spLocks noEditPoints="1"/>
            </p:cNvSpPr>
            <p:nvPr userDrawn="1"/>
          </p:nvSpPr>
          <p:spPr bwMode="auto">
            <a:xfrm>
              <a:off x="252" y="270"/>
              <a:ext cx="163" cy="171"/>
            </a:xfrm>
            <a:custGeom>
              <a:avLst/>
              <a:gdLst>
                <a:gd name="T0" fmla="*/ 235 w 238"/>
                <a:gd name="T1" fmla="*/ 230 h 250"/>
                <a:gd name="T2" fmla="*/ 231 w 238"/>
                <a:gd name="T3" fmla="*/ 227 h 250"/>
                <a:gd name="T4" fmla="*/ 227 w 238"/>
                <a:gd name="T5" fmla="*/ 223 h 250"/>
                <a:gd name="T6" fmla="*/ 224 w 238"/>
                <a:gd name="T7" fmla="*/ 219 h 250"/>
                <a:gd name="T8" fmla="*/ 221 w 238"/>
                <a:gd name="T9" fmla="*/ 215 h 250"/>
                <a:gd name="T10" fmla="*/ 218 w 238"/>
                <a:gd name="T11" fmla="*/ 211 h 250"/>
                <a:gd name="T12" fmla="*/ 216 w 238"/>
                <a:gd name="T13" fmla="*/ 209 h 250"/>
                <a:gd name="T14" fmla="*/ 214 w 238"/>
                <a:gd name="T15" fmla="*/ 205 h 250"/>
                <a:gd name="T16" fmla="*/ 211 w 238"/>
                <a:gd name="T17" fmla="*/ 200 h 250"/>
                <a:gd name="T18" fmla="*/ 209 w 238"/>
                <a:gd name="T19" fmla="*/ 196 h 250"/>
                <a:gd name="T20" fmla="*/ 207 w 238"/>
                <a:gd name="T21" fmla="*/ 191 h 250"/>
                <a:gd name="T22" fmla="*/ 206 w 238"/>
                <a:gd name="T23" fmla="*/ 188 h 250"/>
                <a:gd name="T24" fmla="*/ 205 w 238"/>
                <a:gd name="T25" fmla="*/ 187 h 250"/>
                <a:gd name="T26" fmla="*/ 190 w 238"/>
                <a:gd name="T27" fmla="*/ 186 h 250"/>
                <a:gd name="T28" fmla="*/ 173 w 238"/>
                <a:gd name="T29" fmla="*/ 175 h 250"/>
                <a:gd name="T30" fmla="*/ 166 w 238"/>
                <a:gd name="T31" fmla="*/ 156 h 250"/>
                <a:gd name="T32" fmla="*/ 164 w 238"/>
                <a:gd name="T33" fmla="*/ 148 h 250"/>
                <a:gd name="T34" fmla="*/ 183 w 238"/>
                <a:gd name="T35" fmla="*/ 128 h 250"/>
                <a:gd name="T36" fmla="*/ 207 w 238"/>
                <a:gd name="T37" fmla="*/ 95 h 250"/>
                <a:gd name="T38" fmla="*/ 202 w 238"/>
                <a:gd name="T39" fmla="*/ 42 h 250"/>
                <a:gd name="T40" fmla="*/ 148 w 238"/>
                <a:gd name="T41" fmla="*/ 5 h 250"/>
                <a:gd name="T42" fmla="*/ 0 w 238"/>
                <a:gd name="T43" fmla="*/ 0 h 250"/>
                <a:gd name="T44" fmla="*/ 77 w 238"/>
                <a:gd name="T45" fmla="*/ 245 h 250"/>
                <a:gd name="T46" fmla="*/ 94 w 238"/>
                <a:gd name="T47" fmla="*/ 152 h 250"/>
                <a:gd name="T48" fmla="*/ 119 w 238"/>
                <a:gd name="T49" fmla="*/ 223 h 250"/>
                <a:gd name="T50" fmla="*/ 209 w 238"/>
                <a:gd name="T51" fmla="*/ 247 h 250"/>
                <a:gd name="T52" fmla="*/ 238 w 238"/>
                <a:gd name="T53" fmla="*/ 232 h 250"/>
                <a:gd name="T54" fmla="*/ 136 w 238"/>
                <a:gd name="T55" fmla="*/ 88 h 250"/>
                <a:gd name="T56" fmla="*/ 116 w 238"/>
                <a:gd name="T57" fmla="*/ 100 h 250"/>
                <a:gd name="T58" fmla="*/ 91 w 238"/>
                <a:gd name="T59" fmla="*/ 102 h 250"/>
                <a:gd name="T60" fmla="*/ 77 w 238"/>
                <a:gd name="T61" fmla="*/ 53 h 250"/>
                <a:gd name="T62" fmla="*/ 116 w 238"/>
                <a:gd name="T63" fmla="*/ 54 h 250"/>
                <a:gd name="T64" fmla="*/ 136 w 238"/>
                <a:gd name="T65" fmla="*/ 65 h 250"/>
                <a:gd name="T66" fmla="*/ 136 w 238"/>
                <a:gd name="T67" fmla="*/ 88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8" h="250">
                  <a:moveTo>
                    <a:pt x="236" y="232"/>
                  </a:moveTo>
                  <a:cubicBezTo>
                    <a:pt x="236" y="231"/>
                    <a:pt x="235" y="231"/>
                    <a:pt x="235" y="230"/>
                  </a:cubicBezTo>
                  <a:cubicBezTo>
                    <a:pt x="234" y="229"/>
                    <a:pt x="233" y="229"/>
                    <a:pt x="233" y="228"/>
                  </a:cubicBezTo>
                  <a:cubicBezTo>
                    <a:pt x="232" y="228"/>
                    <a:pt x="231" y="227"/>
                    <a:pt x="231" y="227"/>
                  </a:cubicBezTo>
                  <a:cubicBezTo>
                    <a:pt x="230" y="226"/>
                    <a:pt x="230" y="225"/>
                    <a:pt x="229" y="225"/>
                  </a:cubicBezTo>
                  <a:cubicBezTo>
                    <a:pt x="228" y="224"/>
                    <a:pt x="228" y="223"/>
                    <a:pt x="227" y="223"/>
                  </a:cubicBezTo>
                  <a:cubicBezTo>
                    <a:pt x="227" y="222"/>
                    <a:pt x="226" y="221"/>
                    <a:pt x="225" y="221"/>
                  </a:cubicBezTo>
                  <a:cubicBezTo>
                    <a:pt x="225" y="220"/>
                    <a:pt x="224" y="220"/>
                    <a:pt x="224" y="219"/>
                  </a:cubicBezTo>
                  <a:cubicBezTo>
                    <a:pt x="223" y="218"/>
                    <a:pt x="223" y="218"/>
                    <a:pt x="222" y="217"/>
                  </a:cubicBezTo>
                  <a:cubicBezTo>
                    <a:pt x="222" y="216"/>
                    <a:pt x="221" y="216"/>
                    <a:pt x="221" y="215"/>
                  </a:cubicBezTo>
                  <a:cubicBezTo>
                    <a:pt x="220" y="214"/>
                    <a:pt x="220" y="214"/>
                    <a:pt x="219" y="213"/>
                  </a:cubicBezTo>
                  <a:cubicBezTo>
                    <a:pt x="219" y="212"/>
                    <a:pt x="218" y="212"/>
                    <a:pt x="218" y="211"/>
                  </a:cubicBezTo>
                  <a:cubicBezTo>
                    <a:pt x="217" y="210"/>
                    <a:pt x="217" y="210"/>
                    <a:pt x="217" y="210"/>
                  </a:cubicBezTo>
                  <a:cubicBezTo>
                    <a:pt x="217" y="210"/>
                    <a:pt x="217" y="209"/>
                    <a:pt x="216" y="209"/>
                  </a:cubicBezTo>
                  <a:cubicBezTo>
                    <a:pt x="216" y="208"/>
                    <a:pt x="215" y="207"/>
                    <a:pt x="215" y="207"/>
                  </a:cubicBezTo>
                  <a:cubicBezTo>
                    <a:pt x="214" y="206"/>
                    <a:pt x="214" y="205"/>
                    <a:pt x="214" y="205"/>
                  </a:cubicBezTo>
                  <a:cubicBezTo>
                    <a:pt x="213" y="204"/>
                    <a:pt x="213" y="203"/>
                    <a:pt x="212" y="202"/>
                  </a:cubicBezTo>
                  <a:cubicBezTo>
                    <a:pt x="212" y="202"/>
                    <a:pt x="212" y="201"/>
                    <a:pt x="211" y="200"/>
                  </a:cubicBezTo>
                  <a:cubicBezTo>
                    <a:pt x="211" y="199"/>
                    <a:pt x="210" y="199"/>
                    <a:pt x="210" y="198"/>
                  </a:cubicBezTo>
                  <a:cubicBezTo>
                    <a:pt x="210" y="197"/>
                    <a:pt x="209" y="196"/>
                    <a:pt x="209" y="196"/>
                  </a:cubicBezTo>
                  <a:cubicBezTo>
                    <a:pt x="209" y="195"/>
                    <a:pt x="208" y="194"/>
                    <a:pt x="208" y="193"/>
                  </a:cubicBezTo>
                  <a:cubicBezTo>
                    <a:pt x="208" y="193"/>
                    <a:pt x="207" y="192"/>
                    <a:pt x="207" y="191"/>
                  </a:cubicBezTo>
                  <a:cubicBezTo>
                    <a:pt x="207" y="190"/>
                    <a:pt x="206" y="189"/>
                    <a:pt x="206" y="189"/>
                  </a:cubicBezTo>
                  <a:cubicBezTo>
                    <a:pt x="206" y="188"/>
                    <a:pt x="206" y="188"/>
                    <a:pt x="206" y="188"/>
                  </a:cubicBezTo>
                  <a:cubicBezTo>
                    <a:pt x="205" y="187"/>
                    <a:pt x="205" y="187"/>
                    <a:pt x="205" y="187"/>
                  </a:cubicBezTo>
                  <a:cubicBezTo>
                    <a:pt x="205" y="187"/>
                    <a:pt x="205" y="187"/>
                    <a:pt x="205" y="187"/>
                  </a:cubicBezTo>
                  <a:cubicBezTo>
                    <a:pt x="205" y="186"/>
                    <a:pt x="205" y="186"/>
                    <a:pt x="205" y="186"/>
                  </a:cubicBezTo>
                  <a:cubicBezTo>
                    <a:pt x="203" y="186"/>
                    <a:pt x="192" y="187"/>
                    <a:pt x="190" y="186"/>
                  </a:cubicBezTo>
                  <a:cubicBezTo>
                    <a:pt x="186" y="185"/>
                    <a:pt x="183" y="184"/>
                    <a:pt x="180" y="182"/>
                  </a:cubicBezTo>
                  <a:cubicBezTo>
                    <a:pt x="177" y="180"/>
                    <a:pt x="175" y="178"/>
                    <a:pt x="173" y="175"/>
                  </a:cubicBezTo>
                  <a:cubicBezTo>
                    <a:pt x="171" y="172"/>
                    <a:pt x="170" y="168"/>
                    <a:pt x="168" y="164"/>
                  </a:cubicBezTo>
                  <a:cubicBezTo>
                    <a:pt x="166" y="156"/>
                    <a:pt x="166" y="156"/>
                    <a:pt x="166" y="156"/>
                  </a:cubicBezTo>
                  <a:cubicBezTo>
                    <a:pt x="166" y="155"/>
                    <a:pt x="166" y="154"/>
                    <a:pt x="165" y="153"/>
                  </a:cubicBezTo>
                  <a:cubicBezTo>
                    <a:pt x="165" y="151"/>
                    <a:pt x="165" y="150"/>
                    <a:pt x="164" y="148"/>
                  </a:cubicBezTo>
                  <a:cubicBezTo>
                    <a:pt x="163" y="139"/>
                    <a:pt x="163" y="139"/>
                    <a:pt x="163" y="139"/>
                  </a:cubicBezTo>
                  <a:cubicBezTo>
                    <a:pt x="170" y="136"/>
                    <a:pt x="177" y="132"/>
                    <a:pt x="183" y="128"/>
                  </a:cubicBezTo>
                  <a:cubicBezTo>
                    <a:pt x="188" y="124"/>
                    <a:pt x="193" y="119"/>
                    <a:pt x="197" y="114"/>
                  </a:cubicBezTo>
                  <a:cubicBezTo>
                    <a:pt x="202" y="108"/>
                    <a:pt x="205" y="102"/>
                    <a:pt x="207" y="95"/>
                  </a:cubicBezTo>
                  <a:cubicBezTo>
                    <a:pt x="209" y="89"/>
                    <a:pt x="210" y="81"/>
                    <a:pt x="210" y="72"/>
                  </a:cubicBezTo>
                  <a:cubicBezTo>
                    <a:pt x="210" y="61"/>
                    <a:pt x="207" y="51"/>
                    <a:pt x="202" y="42"/>
                  </a:cubicBezTo>
                  <a:cubicBezTo>
                    <a:pt x="197" y="33"/>
                    <a:pt x="190" y="25"/>
                    <a:pt x="180" y="19"/>
                  </a:cubicBezTo>
                  <a:cubicBezTo>
                    <a:pt x="171" y="13"/>
                    <a:pt x="160" y="8"/>
                    <a:pt x="148" y="5"/>
                  </a:cubicBezTo>
                  <a:cubicBezTo>
                    <a:pt x="136" y="2"/>
                    <a:pt x="122" y="0"/>
                    <a:pt x="108" y="0"/>
                  </a:cubicBezTo>
                  <a:cubicBezTo>
                    <a:pt x="0" y="0"/>
                    <a:pt x="0" y="0"/>
                    <a:pt x="0" y="0"/>
                  </a:cubicBezTo>
                  <a:cubicBezTo>
                    <a:pt x="0" y="245"/>
                    <a:pt x="0" y="245"/>
                    <a:pt x="0" y="245"/>
                  </a:cubicBezTo>
                  <a:cubicBezTo>
                    <a:pt x="77" y="245"/>
                    <a:pt x="77" y="245"/>
                    <a:pt x="77" y="245"/>
                  </a:cubicBezTo>
                  <a:cubicBezTo>
                    <a:pt x="77" y="152"/>
                    <a:pt x="77" y="152"/>
                    <a:pt x="77" y="152"/>
                  </a:cubicBezTo>
                  <a:cubicBezTo>
                    <a:pt x="94" y="152"/>
                    <a:pt x="94" y="152"/>
                    <a:pt x="94" y="152"/>
                  </a:cubicBezTo>
                  <a:cubicBezTo>
                    <a:pt x="104" y="192"/>
                    <a:pt x="104" y="192"/>
                    <a:pt x="104" y="192"/>
                  </a:cubicBezTo>
                  <a:cubicBezTo>
                    <a:pt x="107" y="204"/>
                    <a:pt x="112" y="214"/>
                    <a:pt x="119" y="223"/>
                  </a:cubicBezTo>
                  <a:cubicBezTo>
                    <a:pt x="133" y="241"/>
                    <a:pt x="155" y="250"/>
                    <a:pt x="185" y="250"/>
                  </a:cubicBezTo>
                  <a:cubicBezTo>
                    <a:pt x="193" y="250"/>
                    <a:pt x="201" y="249"/>
                    <a:pt x="209" y="247"/>
                  </a:cubicBezTo>
                  <a:cubicBezTo>
                    <a:pt x="218" y="244"/>
                    <a:pt x="226" y="239"/>
                    <a:pt x="235" y="234"/>
                  </a:cubicBezTo>
                  <a:cubicBezTo>
                    <a:pt x="235" y="234"/>
                    <a:pt x="237" y="233"/>
                    <a:pt x="238" y="232"/>
                  </a:cubicBezTo>
                  <a:lnTo>
                    <a:pt x="236" y="232"/>
                  </a:lnTo>
                  <a:close/>
                  <a:moveTo>
                    <a:pt x="136" y="88"/>
                  </a:moveTo>
                  <a:cubicBezTo>
                    <a:pt x="134" y="91"/>
                    <a:pt x="131" y="94"/>
                    <a:pt x="127" y="96"/>
                  </a:cubicBezTo>
                  <a:cubicBezTo>
                    <a:pt x="124" y="98"/>
                    <a:pt x="120" y="99"/>
                    <a:pt x="116" y="100"/>
                  </a:cubicBezTo>
                  <a:cubicBezTo>
                    <a:pt x="111" y="101"/>
                    <a:pt x="107" y="101"/>
                    <a:pt x="102" y="102"/>
                  </a:cubicBezTo>
                  <a:cubicBezTo>
                    <a:pt x="91" y="102"/>
                    <a:pt x="91" y="102"/>
                    <a:pt x="91" y="102"/>
                  </a:cubicBezTo>
                  <a:cubicBezTo>
                    <a:pt x="77" y="102"/>
                    <a:pt x="77" y="102"/>
                    <a:pt x="77" y="102"/>
                  </a:cubicBezTo>
                  <a:cubicBezTo>
                    <a:pt x="77" y="53"/>
                    <a:pt x="77" y="53"/>
                    <a:pt x="77" y="53"/>
                  </a:cubicBezTo>
                  <a:cubicBezTo>
                    <a:pt x="102" y="53"/>
                    <a:pt x="102" y="53"/>
                    <a:pt x="102" y="53"/>
                  </a:cubicBezTo>
                  <a:cubicBezTo>
                    <a:pt x="107" y="53"/>
                    <a:pt x="112" y="54"/>
                    <a:pt x="116" y="54"/>
                  </a:cubicBezTo>
                  <a:cubicBezTo>
                    <a:pt x="121" y="55"/>
                    <a:pt x="125" y="56"/>
                    <a:pt x="128" y="58"/>
                  </a:cubicBezTo>
                  <a:cubicBezTo>
                    <a:pt x="131" y="59"/>
                    <a:pt x="134" y="62"/>
                    <a:pt x="136" y="65"/>
                  </a:cubicBezTo>
                  <a:cubicBezTo>
                    <a:pt x="138" y="68"/>
                    <a:pt x="139" y="71"/>
                    <a:pt x="139" y="76"/>
                  </a:cubicBezTo>
                  <a:cubicBezTo>
                    <a:pt x="139" y="81"/>
                    <a:pt x="138" y="85"/>
                    <a:pt x="136" y="88"/>
                  </a:cubicBezTo>
                  <a:close/>
                </a:path>
              </a:pathLst>
            </a:custGeom>
            <a:solidFill>
              <a:srgbClr val="001E62"/>
            </a:solidFill>
            <a:ln w="9525">
              <a:noFill/>
              <a:round/>
              <a:headEnd/>
              <a:tailEnd/>
            </a:ln>
          </p:spPr>
          <p:txBody>
            <a:bodyPr/>
            <a:lstStyle/>
            <a:p>
              <a:endParaRPr lang="en-GB"/>
            </a:p>
          </p:txBody>
        </p:sp>
        <p:sp>
          <p:nvSpPr>
            <p:cNvPr id="62" name="Freeform 10"/>
            <p:cNvSpPr>
              <a:spLocks/>
            </p:cNvSpPr>
            <p:nvPr userDrawn="1"/>
          </p:nvSpPr>
          <p:spPr bwMode="auto">
            <a:xfrm>
              <a:off x="316" y="448"/>
              <a:ext cx="1430" cy="197"/>
            </a:xfrm>
            <a:custGeom>
              <a:avLst/>
              <a:gdLst>
                <a:gd name="T0" fmla="*/ 44 w 2095"/>
                <a:gd name="T1" fmla="*/ 71 h 289"/>
                <a:gd name="T2" fmla="*/ 143 w 2095"/>
                <a:gd name="T3" fmla="*/ 72 h 289"/>
                <a:gd name="T4" fmla="*/ 205 w 2095"/>
                <a:gd name="T5" fmla="*/ 0 h 289"/>
                <a:gd name="T6" fmla="*/ 220 w 2095"/>
                <a:gd name="T7" fmla="*/ 71 h 289"/>
                <a:gd name="T8" fmla="*/ 2051 w 2095"/>
                <a:gd name="T9" fmla="*/ 71 h 289"/>
                <a:gd name="T10" fmla="*/ 2095 w 2095"/>
                <a:gd name="T11" fmla="*/ 115 h 289"/>
                <a:gd name="T12" fmla="*/ 2095 w 2095"/>
                <a:gd name="T13" fmla="*/ 245 h 289"/>
                <a:gd name="T14" fmla="*/ 2051 w 2095"/>
                <a:gd name="T15" fmla="*/ 289 h 289"/>
                <a:gd name="T16" fmla="*/ 44 w 2095"/>
                <a:gd name="T17" fmla="*/ 289 h 289"/>
                <a:gd name="T18" fmla="*/ 0 w 2095"/>
                <a:gd name="T19" fmla="*/ 245 h 289"/>
                <a:gd name="T20" fmla="*/ 0 w 2095"/>
                <a:gd name="T21" fmla="*/ 115 h 289"/>
                <a:gd name="T22" fmla="*/ 44 w 2095"/>
                <a:gd name="T23" fmla="*/ 71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5" h="289">
                  <a:moveTo>
                    <a:pt x="44" y="71"/>
                  </a:moveTo>
                  <a:cubicBezTo>
                    <a:pt x="143" y="72"/>
                    <a:pt x="143" y="72"/>
                    <a:pt x="143" y="72"/>
                  </a:cubicBezTo>
                  <a:cubicBezTo>
                    <a:pt x="205" y="0"/>
                    <a:pt x="205" y="0"/>
                    <a:pt x="205" y="0"/>
                  </a:cubicBezTo>
                  <a:cubicBezTo>
                    <a:pt x="220" y="71"/>
                    <a:pt x="220" y="71"/>
                    <a:pt x="220" y="71"/>
                  </a:cubicBezTo>
                  <a:cubicBezTo>
                    <a:pt x="2051" y="71"/>
                    <a:pt x="2051" y="71"/>
                    <a:pt x="2051" y="71"/>
                  </a:cubicBezTo>
                  <a:cubicBezTo>
                    <a:pt x="2075" y="71"/>
                    <a:pt x="2095" y="91"/>
                    <a:pt x="2095" y="115"/>
                  </a:cubicBezTo>
                  <a:cubicBezTo>
                    <a:pt x="2095" y="245"/>
                    <a:pt x="2095" y="245"/>
                    <a:pt x="2095" y="245"/>
                  </a:cubicBezTo>
                  <a:cubicBezTo>
                    <a:pt x="2095" y="269"/>
                    <a:pt x="2075" y="289"/>
                    <a:pt x="2051" y="289"/>
                  </a:cubicBezTo>
                  <a:cubicBezTo>
                    <a:pt x="44" y="289"/>
                    <a:pt x="44" y="289"/>
                    <a:pt x="44" y="289"/>
                  </a:cubicBezTo>
                  <a:cubicBezTo>
                    <a:pt x="20" y="289"/>
                    <a:pt x="0" y="269"/>
                    <a:pt x="0" y="245"/>
                  </a:cubicBezTo>
                  <a:cubicBezTo>
                    <a:pt x="0" y="115"/>
                    <a:pt x="0" y="115"/>
                    <a:pt x="0" y="115"/>
                  </a:cubicBezTo>
                  <a:cubicBezTo>
                    <a:pt x="0" y="91"/>
                    <a:pt x="20" y="71"/>
                    <a:pt x="44" y="71"/>
                  </a:cubicBezTo>
                  <a:close/>
                </a:path>
              </a:pathLst>
            </a:custGeom>
            <a:solidFill>
              <a:srgbClr val="001E62"/>
            </a:solidFill>
            <a:ln w="9525">
              <a:noFill/>
              <a:round/>
              <a:headEnd/>
              <a:tailEnd/>
            </a:ln>
          </p:spPr>
          <p:txBody>
            <a:bodyPr/>
            <a:lstStyle/>
            <a:p>
              <a:endParaRPr lang="en-GB"/>
            </a:p>
          </p:txBody>
        </p:sp>
        <p:sp>
          <p:nvSpPr>
            <p:cNvPr id="63" name="Freeform 11"/>
            <p:cNvSpPr>
              <a:spLocks noEditPoints="1"/>
            </p:cNvSpPr>
            <p:nvPr userDrawn="1"/>
          </p:nvSpPr>
          <p:spPr bwMode="auto">
            <a:xfrm>
              <a:off x="839" y="271"/>
              <a:ext cx="169" cy="166"/>
            </a:xfrm>
            <a:custGeom>
              <a:avLst/>
              <a:gdLst>
                <a:gd name="T0" fmla="*/ 47 w 169"/>
                <a:gd name="T1" fmla="*/ 0 h 166"/>
                <a:gd name="T2" fmla="*/ 121 w 169"/>
                <a:gd name="T3" fmla="*/ 0 h 166"/>
                <a:gd name="T4" fmla="*/ 169 w 169"/>
                <a:gd name="T5" fmla="*/ 166 h 166"/>
                <a:gd name="T6" fmla="*/ 112 w 169"/>
                <a:gd name="T7" fmla="*/ 166 h 166"/>
                <a:gd name="T8" fmla="*/ 106 w 169"/>
                <a:gd name="T9" fmla="*/ 134 h 166"/>
                <a:gd name="T10" fmla="*/ 62 w 169"/>
                <a:gd name="T11" fmla="*/ 134 h 166"/>
                <a:gd name="T12" fmla="*/ 55 w 169"/>
                <a:gd name="T13" fmla="*/ 166 h 166"/>
                <a:gd name="T14" fmla="*/ 0 w 169"/>
                <a:gd name="T15" fmla="*/ 166 h 166"/>
                <a:gd name="T16" fmla="*/ 47 w 169"/>
                <a:gd name="T17" fmla="*/ 0 h 166"/>
                <a:gd name="T18" fmla="*/ 99 w 169"/>
                <a:gd name="T19" fmla="*/ 104 h 166"/>
                <a:gd name="T20" fmla="*/ 84 w 169"/>
                <a:gd name="T21" fmla="*/ 32 h 166"/>
                <a:gd name="T22" fmla="*/ 67 w 169"/>
                <a:gd name="T23" fmla="*/ 104 h 166"/>
                <a:gd name="T24" fmla="*/ 99 w 169"/>
                <a:gd name="T25" fmla="*/ 104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166">
                  <a:moveTo>
                    <a:pt x="47" y="0"/>
                  </a:moveTo>
                  <a:lnTo>
                    <a:pt x="121" y="0"/>
                  </a:lnTo>
                  <a:lnTo>
                    <a:pt x="169" y="166"/>
                  </a:lnTo>
                  <a:lnTo>
                    <a:pt x="112" y="166"/>
                  </a:lnTo>
                  <a:lnTo>
                    <a:pt x="106" y="134"/>
                  </a:lnTo>
                  <a:lnTo>
                    <a:pt x="62" y="134"/>
                  </a:lnTo>
                  <a:lnTo>
                    <a:pt x="55" y="166"/>
                  </a:lnTo>
                  <a:lnTo>
                    <a:pt x="0" y="166"/>
                  </a:lnTo>
                  <a:lnTo>
                    <a:pt x="47" y="0"/>
                  </a:lnTo>
                  <a:close/>
                  <a:moveTo>
                    <a:pt x="99" y="104"/>
                  </a:moveTo>
                  <a:lnTo>
                    <a:pt x="84" y="32"/>
                  </a:lnTo>
                  <a:lnTo>
                    <a:pt x="67" y="104"/>
                  </a:lnTo>
                  <a:lnTo>
                    <a:pt x="99" y="104"/>
                  </a:lnTo>
                  <a:close/>
                </a:path>
              </a:pathLst>
            </a:custGeom>
            <a:solidFill>
              <a:srgbClr val="001E62"/>
            </a:solidFill>
            <a:ln w="9525">
              <a:noFill/>
              <a:round/>
              <a:headEnd/>
              <a:tailEnd/>
            </a:ln>
          </p:spPr>
          <p:txBody>
            <a:bodyPr/>
            <a:lstStyle/>
            <a:p>
              <a:endParaRPr lang="en-GB"/>
            </a:p>
          </p:txBody>
        </p:sp>
        <p:sp>
          <p:nvSpPr>
            <p:cNvPr id="64" name="Freeform 12"/>
            <p:cNvSpPr>
              <a:spLocks noEditPoints="1"/>
            </p:cNvSpPr>
            <p:nvPr userDrawn="1"/>
          </p:nvSpPr>
          <p:spPr bwMode="auto">
            <a:xfrm>
              <a:off x="363" y="548"/>
              <a:ext cx="45" cy="52"/>
            </a:xfrm>
            <a:custGeom>
              <a:avLst/>
              <a:gdLst>
                <a:gd name="T0" fmla="*/ 66 w 66"/>
                <a:gd name="T1" fmla="*/ 74 h 77"/>
                <a:gd name="T2" fmla="*/ 58 w 66"/>
                <a:gd name="T3" fmla="*/ 77 h 77"/>
                <a:gd name="T4" fmla="*/ 47 w 66"/>
                <a:gd name="T5" fmla="*/ 68 h 77"/>
                <a:gd name="T6" fmla="*/ 26 w 66"/>
                <a:gd name="T7" fmla="*/ 77 h 77"/>
                <a:gd name="T8" fmla="*/ 0 w 66"/>
                <a:gd name="T9" fmla="*/ 53 h 77"/>
                <a:gd name="T10" fmla="*/ 30 w 66"/>
                <a:gd name="T11" fmla="*/ 28 h 77"/>
                <a:gd name="T12" fmla="*/ 46 w 66"/>
                <a:gd name="T13" fmla="*/ 30 h 77"/>
                <a:gd name="T14" fmla="*/ 46 w 66"/>
                <a:gd name="T15" fmla="*/ 26 h 77"/>
                <a:gd name="T16" fmla="*/ 42 w 66"/>
                <a:gd name="T17" fmla="*/ 13 h 77"/>
                <a:gd name="T18" fmla="*/ 28 w 66"/>
                <a:gd name="T19" fmla="*/ 8 h 77"/>
                <a:gd name="T20" fmla="*/ 7 w 66"/>
                <a:gd name="T21" fmla="*/ 13 h 77"/>
                <a:gd name="T22" fmla="*/ 7 w 66"/>
                <a:gd name="T23" fmla="*/ 4 h 77"/>
                <a:gd name="T24" fmla="*/ 29 w 66"/>
                <a:gd name="T25" fmla="*/ 0 h 77"/>
                <a:gd name="T26" fmla="*/ 52 w 66"/>
                <a:gd name="T27" fmla="*/ 8 h 77"/>
                <a:gd name="T28" fmla="*/ 58 w 66"/>
                <a:gd name="T29" fmla="*/ 25 h 77"/>
                <a:gd name="T30" fmla="*/ 58 w 66"/>
                <a:gd name="T31" fmla="*/ 62 h 77"/>
                <a:gd name="T32" fmla="*/ 62 w 66"/>
                <a:gd name="T33" fmla="*/ 68 h 77"/>
                <a:gd name="T34" fmla="*/ 66 w 66"/>
                <a:gd name="T35" fmla="*/ 67 h 77"/>
                <a:gd name="T36" fmla="*/ 66 w 66"/>
                <a:gd name="T37" fmla="*/ 74 h 77"/>
                <a:gd name="T38" fmla="*/ 46 w 66"/>
                <a:gd name="T39" fmla="*/ 38 h 77"/>
                <a:gd name="T40" fmla="*/ 31 w 66"/>
                <a:gd name="T41" fmla="*/ 36 h 77"/>
                <a:gd name="T42" fmla="*/ 12 w 66"/>
                <a:gd name="T43" fmla="*/ 52 h 77"/>
                <a:gd name="T44" fmla="*/ 28 w 66"/>
                <a:gd name="T45" fmla="*/ 69 h 77"/>
                <a:gd name="T46" fmla="*/ 42 w 66"/>
                <a:gd name="T47" fmla="*/ 63 h 77"/>
                <a:gd name="T48" fmla="*/ 46 w 66"/>
                <a:gd name="T49" fmla="*/ 49 h 77"/>
                <a:gd name="T50" fmla="*/ 46 w 66"/>
                <a:gd name="T51" fmla="*/ 38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a:lstStyle/>
            <a:p>
              <a:endParaRPr lang="en-GB"/>
            </a:p>
          </p:txBody>
        </p:sp>
        <p:sp>
          <p:nvSpPr>
            <p:cNvPr id="65" name="Freeform 13"/>
            <p:cNvSpPr>
              <a:spLocks/>
            </p:cNvSpPr>
            <p:nvPr userDrawn="1"/>
          </p:nvSpPr>
          <p:spPr bwMode="auto">
            <a:xfrm>
              <a:off x="414" y="548"/>
              <a:ext cx="41" cy="52"/>
            </a:xfrm>
            <a:custGeom>
              <a:avLst/>
              <a:gdLst>
                <a:gd name="T0" fmla="*/ 48 w 59"/>
                <a:gd name="T1" fmla="*/ 22 h 77"/>
                <a:gd name="T2" fmla="*/ 33 w 59"/>
                <a:gd name="T3" fmla="*/ 8 h 77"/>
                <a:gd name="T4" fmla="*/ 12 w 59"/>
                <a:gd name="T5" fmla="*/ 38 h 77"/>
                <a:gd name="T6" fmla="*/ 36 w 59"/>
                <a:gd name="T7" fmla="*/ 68 h 77"/>
                <a:gd name="T8" fmla="*/ 56 w 59"/>
                <a:gd name="T9" fmla="*/ 62 h 77"/>
                <a:gd name="T10" fmla="*/ 56 w 59"/>
                <a:gd name="T11" fmla="*/ 71 h 77"/>
                <a:gd name="T12" fmla="*/ 34 w 59"/>
                <a:gd name="T13" fmla="*/ 77 h 77"/>
                <a:gd name="T14" fmla="*/ 0 w 59"/>
                <a:gd name="T15" fmla="*/ 39 h 77"/>
                <a:gd name="T16" fmla="*/ 33 w 59"/>
                <a:gd name="T17" fmla="*/ 0 h 77"/>
                <a:gd name="T18" fmla="*/ 53 w 59"/>
                <a:gd name="T19" fmla="*/ 8 h 77"/>
                <a:gd name="T20" fmla="*/ 59 w 59"/>
                <a:gd name="T21" fmla="*/ 20 h 77"/>
                <a:gd name="T22" fmla="*/ 48 w 59"/>
                <a:gd name="T23" fmla="*/ 22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77">
                  <a:moveTo>
                    <a:pt x="48" y="22"/>
                  </a:moveTo>
                  <a:cubicBezTo>
                    <a:pt x="46" y="14"/>
                    <a:pt x="42" y="8"/>
                    <a:pt x="33" y="8"/>
                  </a:cubicBezTo>
                  <a:cubicBezTo>
                    <a:pt x="19" y="8"/>
                    <a:pt x="12" y="20"/>
                    <a:pt x="12" y="38"/>
                  </a:cubicBezTo>
                  <a:cubicBezTo>
                    <a:pt x="12" y="57"/>
                    <a:pt x="19" y="68"/>
                    <a:pt x="36" y="68"/>
                  </a:cubicBezTo>
                  <a:cubicBezTo>
                    <a:pt x="43" y="68"/>
                    <a:pt x="50"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1" y="0"/>
                    <a:pt x="48" y="3"/>
                    <a:pt x="53" y="8"/>
                  </a:cubicBezTo>
                  <a:cubicBezTo>
                    <a:pt x="56" y="11"/>
                    <a:pt x="58" y="15"/>
                    <a:pt x="59" y="20"/>
                  </a:cubicBezTo>
                  <a:lnTo>
                    <a:pt x="48" y="22"/>
                  </a:lnTo>
                  <a:close/>
                </a:path>
              </a:pathLst>
            </a:custGeom>
            <a:solidFill>
              <a:srgbClr val="FFFFFF"/>
            </a:solidFill>
            <a:ln w="9525">
              <a:noFill/>
              <a:round/>
              <a:headEnd/>
              <a:tailEnd/>
            </a:ln>
          </p:spPr>
          <p:txBody>
            <a:bodyPr/>
            <a:lstStyle/>
            <a:p>
              <a:endParaRPr lang="en-GB"/>
            </a:p>
          </p:txBody>
        </p:sp>
        <p:sp>
          <p:nvSpPr>
            <p:cNvPr id="66" name="Freeform 14"/>
            <p:cNvSpPr>
              <a:spLocks/>
            </p:cNvSpPr>
            <p:nvPr userDrawn="1"/>
          </p:nvSpPr>
          <p:spPr bwMode="auto">
            <a:xfrm>
              <a:off x="461" y="548"/>
              <a:ext cx="41" cy="52"/>
            </a:xfrm>
            <a:custGeom>
              <a:avLst/>
              <a:gdLst>
                <a:gd name="T0" fmla="*/ 49 w 59"/>
                <a:gd name="T1" fmla="*/ 22 h 77"/>
                <a:gd name="T2" fmla="*/ 33 w 59"/>
                <a:gd name="T3" fmla="*/ 8 h 77"/>
                <a:gd name="T4" fmla="*/ 12 w 59"/>
                <a:gd name="T5" fmla="*/ 38 h 77"/>
                <a:gd name="T6" fmla="*/ 36 w 59"/>
                <a:gd name="T7" fmla="*/ 68 h 77"/>
                <a:gd name="T8" fmla="*/ 56 w 59"/>
                <a:gd name="T9" fmla="*/ 62 h 77"/>
                <a:gd name="T10" fmla="*/ 56 w 59"/>
                <a:gd name="T11" fmla="*/ 71 h 77"/>
                <a:gd name="T12" fmla="*/ 34 w 59"/>
                <a:gd name="T13" fmla="*/ 77 h 77"/>
                <a:gd name="T14" fmla="*/ 0 w 59"/>
                <a:gd name="T15" fmla="*/ 39 h 77"/>
                <a:gd name="T16" fmla="*/ 33 w 59"/>
                <a:gd name="T17" fmla="*/ 0 h 77"/>
                <a:gd name="T18" fmla="*/ 53 w 59"/>
                <a:gd name="T19" fmla="*/ 8 h 77"/>
                <a:gd name="T20" fmla="*/ 59 w 59"/>
                <a:gd name="T21" fmla="*/ 20 h 77"/>
                <a:gd name="T22" fmla="*/ 49 w 59"/>
                <a:gd name="T23" fmla="*/ 22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77">
                  <a:moveTo>
                    <a:pt x="49" y="22"/>
                  </a:moveTo>
                  <a:cubicBezTo>
                    <a:pt x="46" y="14"/>
                    <a:pt x="42" y="8"/>
                    <a:pt x="33" y="8"/>
                  </a:cubicBezTo>
                  <a:cubicBezTo>
                    <a:pt x="20" y="8"/>
                    <a:pt x="12" y="20"/>
                    <a:pt x="12" y="38"/>
                  </a:cubicBezTo>
                  <a:cubicBezTo>
                    <a:pt x="12" y="57"/>
                    <a:pt x="19" y="68"/>
                    <a:pt x="36" y="68"/>
                  </a:cubicBezTo>
                  <a:cubicBezTo>
                    <a:pt x="43" y="68"/>
                    <a:pt x="51"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2" y="0"/>
                    <a:pt x="49" y="3"/>
                    <a:pt x="53" y="8"/>
                  </a:cubicBezTo>
                  <a:cubicBezTo>
                    <a:pt x="56" y="11"/>
                    <a:pt x="58" y="15"/>
                    <a:pt x="59" y="20"/>
                  </a:cubicBezTo>
                  <a:lnTo>
                    <a:pt x="49" y="22"/>
                  </a:lnTo>
                  <a:close/>
                </a:path>
              </a:pathLst>
            </a:custGeom>
            <a:solidFill>
              <a:srgbClr val="FFFFFF"/>
            </a:solidFill>
            <a:ln w="9525">
              <a:noFill/>
              <a:round/>
              <a:headEnd/>
              <a:tailEnd/>
            </a:ln>
          </p:spPr>
          <p:txBody>
            <a:bodyPr/>
            <a:lstStyle/>
            <a:p>
              <a:endParaRPr lang="en-GB"/>
            </a:p>
          </p:txBody>
        </p:sp>
        <p:sp>
          <p:nvSpPr>
            <p:cNvPr id="67" name="Freeform 15"/>
            <p:cNvSpPr>
              <a:spLocks noEditPoints="1"/>
            </p:cNvSpPr>
            <p:nvPr userDrawn="1"/>
          </p:nvSpPr>
          <p:spPr bwMode="auto">
            <a:xfrm>
              <a:off x="508" y="529"/>
              <a:ext cx="20" cy="71"/>
            </a:xfrm>
            <a:custGeom>
              <a:avLst/>
              <a:gdLst>
                <a:gd name="T0" fmla="*/ 28 w 29"/>
                <a:gd name="T1" fmla="*/ 101 h 104"/>
                <a:gd name="T2" fmla="*/ 20 w 29"/>
                <a:gd name="T3" fmla="*/ 104 h 104"/>
                <a:gd name="T4" fmla="*/ 11 w 29"/>
                <a:gd name="T5" fmla="*/ 100 h 104"/>
                <a:gd name="T6" fmla="*/ 9 w 29"/>
                <a:gd name="T7" fmla="*/ 91 h 104"/>
                <a:gd name="T8" fmla="*/ 9 w 29"/>
                <a:gd name="T9" fmla="*/ 37 h 104"/>
                <a:gd name="T10" fmla="*/ 0 w 29"/>
                <a:gd name="T11" fmla="*/ 37 h 104"/>
                <a:gd name="T12" fmla="*/ 0 w 29"/>
                <a:gd name="T13" fmla="*/ 28 h 104"/>
                <a:gd name="T14" fmla="*/ 20 w 29"/>
                <a:gd name="T15" fmla="*/ 28 h 104"/>
                <a:gd name="T16" fmla="*/ 20 w 29"/>
                <a:gd name="T17" fmla="*/ 89 h 104"/>
                <a:gd name="T18" fmla="*/ 24 w 29"/>
                <a:gd name="T19" fmla="*/ 95 h 104"/>
                <a:gd name="T20" fmla="*/ 29 w 29"/>
                <a:gd name="T21" fmla="*/ 94 h 104"/>
                <a:gd name="T22" fmla="*/ 28 w 29"/>
                <a:gd name="T23" fmla="*/ 101 h 104"/>
                <a:gd name="T24" fmla="*/ 13 w 29"/>
                <a:gd name="T25" fmla="*/ 15 h 104"/>
                <a:gd name="T26" fmla="*/ 6 w 29"/>
                <a:gd name="T27" fmla="*/ 7 h 104"/>
                <a:gd name="T28" fmla="*/ 13 w 29"/>
                <a:gd name="T29" fmla="*/ 0 h 104"/>
                <a:gd name="T30" fmla="*/ 21 w 29"/>
                <a:gd name="T31" fmla="*/ 7 h 104"/>
                <a:gd name="T32" fmla="*/ 13 w 29"/>
                <a:gd name="T33" fmla="*/ 15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4">
                  <a:moveTo>
                    <a:pt x="28" y="101"/>
                  </a:moveTo>
                  <a:cubicBezTo>
                    <a:pt x="27" y="103"/>
                    <a:pt x="23" y="104"/>
                    <a:pt x="20" y="104"/>
                  </a:cubicBezTo>
                  <a:cubicBezTo>
                    <a:pt x="16" y="104"/>
                    <a:pt x="13" y="102"/>
                    <a:pt x="11" y="100"/>
                  </a:cubicBezTo>
                  <a:cubicBezTo>
                    <a:pt x="9" y="98"/>
                    <a:pt x="9" y="95"/>
                    <a:pt x="9" y="91"/>
                  </a:cubicBezTo>
                  <a:cubicBezTo>
                    <a:pt x="9" y="37"/>
                    <a:pt x="9" y="37"/>
                    <a:pt x="9" y="37"/>
                  </a:cubicBezTo>
                  <a:cubicBezTo>
                    <a:pt x="0" y="37"/>
                    <a:pt x="0" y="37"/>
                    <a:pt x="0" y="37"/>
                  </a:cubicBezTo>
                  <a:cubicBezTo>
                    <a:pt x="0" y="28"/>
                    <a:pt x="0" y="28"/>
                    <a:pt x="0" y="28"/>
                  </a:cubicBezTo>
                  <a:cubicBezTo>
                    <a:pt x="20" y="28"/>
                    <a:pt x="20" y="28"/>
                    <a:pt x="20" y="28"/>
                  </a:cubicBezTo>
                  <a:cubicBezTo>
                    <a:pt x="20" y="89"/>
                    <a:pt x="20" y="89"/>
                    <a:pt x="20" y="89"/>
                  </a:cubicBezTo>
                  <a:cubicBezTo>
                    <a:pt x="20" y="94"/>
                    <a:pt x="21" y="95"/>
                    <a:pt x="24" y="95"/>
                  </a:cubicBezTo>
                  <a:cubicBezTo>
                    <a:pt x="26" y="95"/>
                    <a:pt x="28" y="94"/>
                    <a:pt x="29" y="94"/>
                  </a:cubicBezTo>
                  <a:lnTo>
                    <a:pt x="28" y="101"/>
                  </a:lnTo>
                  <a:close/>
                  <a:moveTo>
                    <a:pt x="13" y="15"/>
                  </a:moveTo>
                  <a:cubicBezTo>
                    <a:pt x="9" y="15"/>
                    <a:pt x="6" y="11"/>
                    <a:pt x="6" y="7"/>
                  </a:cubicBezTo>
                  <a:cubicBezTo>
                    <a:pt x="6" y="3"/>
                    <a:pt x="9" y="0"/>
                    <a:pt x="13" y="0"/>
                  </a:cubicBezTo>
                  <a:cubicBezTo>
                    <a:pt x="18" y="0"/>
                    <a:pt x="21" y="3"/>
                    <a:pt x="21" y="7"/>
                  </a:cubicBezTo>
                  <a:cubicBezTo>
                    <a:pt x="21" y="11"/>
                    <a:pt x="18" y="15"/>
                    <a:pt x="13" y="15"/>
                  </a:cubicBezTo>
                  <a:close/>
                </a:path>
              </a:pathLst>
            </a:custGeom>
            <a:solidFill>
              <a:srgbClr val="FFFFFF"/>
            </a:solidFill>
            <a:ln w="9525">
              <a:noFill/>
              <a:round/>
              <a:headEnd/>
              <a:tailEnd/>
            </a:ln>
          </p:spPr>
          <p:txBody>
            <a:bodyPr/>
            <a:lstStyle/>
            <a:p>
              <a:endParaRPr lang="en-GB"/>
            </a:p>
          </p:txBody>
        </p:sp>
        <p:sp>
          <p:nvSpPr>
            <p:cNvPr id="72" name="Freeform 16"/>
            <p:cNvSpPr>
              <a:spLocks noEditPoints="1"/>
            </p:cNvSpPr>
            <p:nvPr userDrawn="1"/>
          </p:nvSpPr>
          <p:spPr bwMode="auto">
            <a:xfrm>
              <a:off x="536" y="528"/>
              <a:ext cx="48" cy="72"/>
            </a:xfrm>
            <a:custGeom>
              <a:avLst/>
              <a:gdLst>
                <a:gd name="T0" fmla="*/ 71 w 71"/>
                <a:gd name="T1" fmla="*/ 103 h 106"/>
                <a:gd name="T2" fmla="*/ 63 w 71"/>
                <a:gd name="T3" fmla="*/ 106 h 106"/>
                <a:gd name="T4" fmla="*/ 52 w 71"/>
                <a:gd name="T5" fmla="*/ 97 h 106"/>
                <a:gd name="T6" fmla="*/ 31 w 71"/>
                <a:gd name="T7" fmla="*/ 106 h 106"/>
                <a:gd name="T8" fmla="*/ 0 w 71"/>
                <a:gd name="T9" fmla="*/ 71 h 106"/>
                <a:gd name="T10" fmla="*/ 11 w 71"/>
                <a:gd name="T11" fmla="*/ 39 h 106"/>
                <a:gd name="T12" fmla="*/ 38 w 71"/>
                <a:gd name="T13" fmla="*/ 29 h 106"/>
                <a:gd name="T14" fmla="*/ 51 w 71"/>
                <a:gd name="T15" fmla="*/ 31 h 106"/>
                <a:gd name="T16" fmla="*/ 51 w 71"/>
                <a:gd name="T17" fmla="*/ 8 h 106"/>
                <a:gd name="T18" fmla="*/ 42 w 71"/>
                <a:gd name="T19" fmla="*/ 8 h 106"/>
                <a:gd name="T20" fmla="*/ 42 w 71"/>
                <a:gd name="T21" fmla="*/ 0 h 106"/>
                <a:gd name="T22" fmla="*/ 63 w 71"/>
                <a:gd name="T23" fmla="*/ 0 h 106"/>
                <a:gd name="T24" fmla="*/ 63 w 71"/>
                <a:gd name="T25" fmla="*/ 91 h 106"/>
                <a:gd name="T26" fmla="*/ 67 w 71"/>
                <a:gd name="T27" fmla="*/ 97 h 106"/>
                <a:gd name="T28" fmla="*/ 71 w 71"/>
                <a:gd name="T29" fmla="*/ 96 h 106"/>
                <a:gd name="T30" fmla="*/ 71 w 71"/>
                <a:gd name="T31" fmla="*/ 103 h 106"/>
                <a:gd name="T32" fmla="*/ 51 w 71"/>
                <a:gd name="T33" fmla="*/ 40 h 106"/>
                <a:gd name="T34" fmla="*/ 39 w 71"/>
                <a:gd name="T35" fmla="*/ 37 h 106"/>
                <a:gd name="T36" fmla="*/ 12 w 71"/>
                <a:gd name="T37" fmla="*/ 70 h 106"/>
                <a:gd name="T38" fmla="*/ 32 w 71"/>
                <a:gd name="T39" fmla="*/ 98 h 106"/>
                <a:gd name="T40" fmla="*/ 48 w 71"/>
                <a:gd name="T41" fmla="*/ 88 h 106"/>
                <a:gd name="T42" fmla="*/ 51 w 71"/>
                <a:gd name="T43" fmla="*/ 74 h 106"/>
                <a:gd name="T44" fmla="*/ 51 w 71"/>
                <a:gd name="T45" fmla="*/ 4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106">
                  <a:moveTo>
                    <a:pt x="71" y="103"/>
                  </a:moveTo>
                  <a:cubicBezTo>
                    <a:pt x="69" y="105"/>
                    <a:pt x="66" y="106"/>
                    <a:pt x="63" y="106"/>
                  </a:cubicBezTo>
                  <a:cubicBezTo>
                    <a:pt x="57" y="106"/>
                    <a:pt x="53" y="103"/>
                    <a:pt x="52" y="97"/>
                  </a:cubicBezTo>
                  <a:cubicBezTo>
                    <a:pt x="48" y="103"/>
                    <a:pt x="41" y="106"/>
                    <a:pt x="31" y="106"/>
                  </a:cubicBezTo>
                  <a:cubicBezTo>
                    <a:pt x="10" y="106"/>
                    <a:pt x="0" y="91"/>
                    <a:pt x="0" y="71"/>
                  </a:cubicBezTo>
                  <a:cubicBezTo>
                    <a:pt x="0" y="58"/>
                    <a:pt x="4" y="47"/>
                    <a:pt x="11" y="39"/>
                  </a:cubicBezTo>
                  <a:cubicBezTo>
                    <a:pt x="17" y="33"/>
                    <a:pt x="26" y="29"/>
                    <a:pt x="38" y="29"/>
                  </a:cubicBezTo>
                  <a:cubicBezTo>
                    <a:pt x="43"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4" y="97"/>
                    <a:pt x="67" y="97"/>
                  </a:cubicBezTo>
                  <a:cubicBezTo>
                    <a:pt x="68" y="97"/>
                    <a:pt x="70" y="96"/>
                    <a:pt x="71" y="96"/>
                  </a:cubicBezTo>
                  <a:lnTo>
                    <a:pt x="71" y="103"/>
                  </a:lnTo>
                  <a:close/>
                  <a:moveTo>
                    <a:pt x="51" y="40"/>
                  </a:moveTo>
                  <a:cubicBezTo>
                    <a:pt x="48" y="38"/>
                    <a:pt x="43" y="37"/>
                    <a:pt x="39" y="37"/>
                  </a:cubicBezTo>
                  <a:cubicBezTo>
                    <a:pt x="22" y="37"/>
                    <a:pt x="12" y="48"/>
                    <a:pt x="12" y="70"/>
                  </a:cubicBezTo>
                  <a:cubicBezTo>
                    <a:pt x="12" y="86"/>
                    <a:pt x="18" y="98"/>
                    <a:pt x="32" y="98"/>
                  </a:cubicBezTo>
                  <a:cubicBezTo>
                    <a:pt x="40" y="98"/>
                    <a:pt x="46" y="94"/>
                    <a:pt x="48" y="88"/>
                  </a:cubicBezTo>
                  <a:cubicBezTo>
                    <a:pt x="50" y="84"/>
                    <a:pt x="51" y="80"/>
                    <a:pt x="51" y="74"/>
                  </a:cubicBezTo>
                  <a:lnTo>
                    <a:pt x="51" y="40"/>
                  </a:lnTo>
                  <a:close/>
                </a:path>
              </a:pathLst>
            </a:custGeom>
            <a:solidFill>
              <a:srgbClr val="FFFFFF"/>
            </a:solidFill>
            <a:ln w="9525">
              <a:noFill/>
              <a:round/>
              <a:headEnd/>
              <a:tailEnd/>
            </a:ln>
          </p:spPr>
          <p:txBody>
            <a:bodyPr/>
            <a:lstStyle/>
            <a:p>
              <a:endParaRPr lang="en-GB"/>
            </a:p>
          </p:txBody>
        </p:sp>
        <p:sp>
          <p:nvSpPr>
            <p:cNvPr id="73" name="Freeform 17"/>
            <p:cNvSpPr>
              <a:spLocks noEditPoints="1"/>
            </p:cNvSpPr>
            <p:nvPr userDrawn="1"/>
          </p:nvSpPr>
          <p:spPr bwMode="auto">
            <a:xfrm>
              <a:off x="591" y="548"/>
              <a:ext cx="42" cy="52"/>
            </a:xfrm>
            <a:custGeom>
              <a:avLst/>
              <a:gdLst>
                <a:gd name="T0" fmla="*/ 54 w 62"/>
                <a:gd name="T1" fmla="*/ 43 h 77"/>
                <a:gd name="T2" fmla="*/ 12 w 62"/>
                <a:gd name="T3" fmla="*/ 43 h 77"/>
                <a:gd name="T4" fmla="*/ 36 w 62"/>
                <a:gd name="T5" fmla="*/ 68 h 77"/>
                <a:gd name="T6" fmla="*/ 59 w 62"/>
                <a:gd name="T7" fmla="*/ 61 h 77"/>
                <a:gd name="T8" fmla="*/ 58 w 62"/>
                <a:gd name="T9" fmla="*/ 71 h 77"/>
                <a:gd name="T10" fmla="*/ 34 w 62"/>
                <a:gd name="T11" fmla="*/ 77 h 77"/>
                <a:gd name="T12" fmla="*/ 0 w 62"/>
                <a:gd name="T13" fmla="*/ 39 h 77"/>
                <a:gd name="T14" fmla="*/ 32 w 62"/>
                <a:gd name="T15" fmla="*/ 0 h 77"/>
                <a:gd name="T16" fmla="*/ 62 w 62"/>
                <a:gd name="T17" fmla="*/ 35 h 77"/>
                <a:gd name="T18" fmla="*/ 54 w 62"/>
                <a:gd name="T19" fmla="*/ 43 h 77"/>
                <a:gd name="T20" fmla="*/ 32 w 62"/>
                <a:gd name="T21" fmla="*/ 8 h 77"/>
                <a:gd name="T22" fmla="*/ 12 w 62"/>
                <a:gd name="T23" fmla="*/ 35 h 77"/>
                <a:gd name="T24" fmla="*/ 49 w 62"/>
                <a:gd name="T25" fmla="*/ 35 h 77"/>
                <a:gd name="T26" fmla="*/ 50 w 62"/>
                <a:gd name="T27" fmla="*/ 33 h 77"/>
                <a:gd name="T28" fmla="*/ 32 w 62"/>
                <a:gd name="T29" fmla="*/ 8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a:lstStyle/>
            <a:p>
              <a:endParaRPr lang="en-GB"/>
            </a:p>
          </p:txBody>
        </p:sp>
        <p:sp>
          <p:nvSpPr>
            <p:cNvPr id="74" name="Freeform 18"/>
            <p:cNvSpPr>
              <a:spLocks/>
            </p:cNvSpPr>
            <p:nvPr userDrawn="1"/>
          </p:nvSpPr>
          <p:spPr bwMode="auto">
            <a:xfrm>
              <a:off x="640" y="548"/>
              <a:ext cx="47" cy="52"/>
            </a:xfrm>
            <a:custGeom>
              <a:avLst/>
              <a:gdLst>
                <a:gd name="T0" fmla="*/ 68 w 68"/>
                <a:gd name="T1" fmla="*/ 76 h 76"/>
                <a:gd name="T2" fmla="*/ 56 w 68"/>
                <a:gd name="T3" fmla="*/ 76 h 76"/>
                <a:gd name="T4" fmla="*/ 56 w 68"/>
                <a:gd name="T5" fmla="*/ 29 h 76"/>
                <a:gd name="T6" fmla="*/ 52 w 68"/>
                <a:gd name="T7" fmla="*/ 14 h 76"/>
                <a:gd name="T8" fmla="*/ 40 w 68"/>
                <a:gd name="T9" fmla="*/ 9 h 76"/>
                <a:gd name="T10" fmla="*/ 25 w 68"/>
                <a:gd name="T11" fmla="*/ 15 h 76"/>
                <a:gd name="T12" fmla="*/ 20 w 68"/>
                <a:gd name="T13" fmla="*/ 33 h 76"/>
                <a:gd name="T14" fmla="*/ 20 w 68"/>
                <a:gd name="T15" fmla="*/ 76 h 76"/>
                <a:gd name="T16" fmla="*/ 9 w 68"/>
                <a:gd name="T17" fmla="*/ 76 h 76"/>
                <a:gd name="T18" fmla="*/ 9 w 68"/>
                <a:gd name="T19" fmla="*/ 10 h 76"/>
                <a:gd name="T20" fmla="*/ 0 w 68"/>
                <a:gd name="T21" fmla="*/ 10 h 76"/>
                <a:gd name="T22" fmla="*/ 0 w 68"/>
                <a:gd name="T23" fmla="*/ 1 h 76"/>
                <a:gd name="T24" fmla="*/ 16 w 68"/>
                <a:gd name="T25" fmla="*/ 1 h 76"/>
                <a:gd name="T26" fmla="*/ 18 w 68"/>
                <a:gd name="T27" fmla="*/ 10 h 76"/>
                <a:gd name="T28" fmla="*/ 42 w 68"/>
                <a:gd name="T29" fmla="*/ 0 h 76"/>
                <a:gd name="T30" fmla="*/ 62 w 68"/>
                <a:gd name="T31" fmla="*/ 8 h 76"/>
                <a:gd name="T32" fmla="*/ 68 w 68"/>
                <a:gd name="T33" fmla="*/ 28 h 76"/>
                <a:gd name="T34" fmla="*/ 68 w 68"/>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a:lstStyle/>
            <a:p>
              <a:endParaRPr lang="en-GB"/>
            </a:p>
          </p:txBody>
        </p:sp>
        <p:sp>
          <p:nvSpPr>
            <p:cNvPr id="75" name="Freeform 19"/>
            <p:cNvSpPr>
              <a:spLocks/>
            </p:cNvSpPr>
            <p:nvPr userDrawn="1"/>
          </p:nvSpPr>
          <p:spPr bwMode="auto">
            <a:xfrm>
              <a:off x="696" y="533"/>
              <a:ext cx="30" cy="67"/>
            </a:xfrm>
            <a:custGeom>
              <a:avLst/>
              <a:gdLst>
                <a:gd name="T0" fmla="*/ 44 w 44"/>
                <a:gd name="T1" fmla="*/ 96 h 99"/>
                <a:gd name="T2" fmla="*/ 30 w 44"/>
                <a:gd name="T3" fmla="*/ 99 h 99"/>
                <a:gd name="T4" fmla="*/ 15 w 44"/>
                <a:gd name="T5" fmla="*/ 93 h 99"/>
                <a:gd name="T6" fmla="*/ 11 w 44"/>
                <a:gd name="T7" fmla="*/ 77 h 99"/>
                <a:gd name="T8" fmla="*/ 11 w 44"/>
                <a:gd name="T9" fmla="*/ 32 h 99"/>
                <a:gd name="T10" fmla="*/ 0 w 44"/>
                <a:gd name="T11" fmla="*/ 32 h 99"/>
                <a:gd name="T12" fmla="*/ 0 w 44"/>
                <a:gd name="T13" fmla="*/ 23 h 99"/>
                <a:gd name="T14" fmla="*/ 11 w 44"/>
                <a:gd name="T15" fmla="*/ 23 h 99"/>
                <a:gd name="T16" fmla="*/ 11 w 44"/>
                <a:gd name="T17" fmla="*/ 4 h 99"/>
                <a:gd name="T18" fmla="*/ 23 w 44"/>
                <a:gd name="T19" fmla="*/ 0 h 99"/>
                <a:gd name="T20" fmla="*/ 23 w 44"/>
                <a:gd name="T21" fmla="*/ 23 h 99"/>
                <a:gd name="T22" fmla="*/ 41 w 44"/>
                <a:gd name="T23" fmla="*/ 23 h 99"/>
                <a:gd name="T24" fmla="*/ 41 w 44"/>
                <a:gd name="T25" fmla="*/ 32 h 99"/>
                <a:gd name="T26" fmla="*/ 23 w 44"/>
                <a:gd name="T27" fmla="*/ 32 h 99"/>
                <a:gd name="T28" fmla="*/ 23 w 44"/>
                <a:gd name="T29" fmla="*/ 77 h 99"/>
                <a:gd name="T30" fmla="*/ 25 w 44"/>
                <a:gd name="T31" fmla="*/ 87 h 99"/>
                <a:gd name="T32" fmla="*/ 33 w 44"/>
                <a:gd name="T33" fmla="*/ 90 h 99"/>
                <a:gd name="T34" fmla="*/ 44 w 44"/>
                <a:gd name="T35" fmla="*/ 87 h 99"/>
                <a:gd name="T36" fmla="*/ 44 w 44"/>
                <a:gd name="T37" fmla="*/ 9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3"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a:lstStyle/>
            <a:p>
              <a:endParaRPr lang="en-GB"/>
            </a:p>
          </p:txBody>
        </p:sp>
        <p:sp>
          <p:nvSpPr>
            <p:cNvPr id="76" name="Freeform 20"/>
            <p:cNvSpPr>
              <a:spLocks/>
            </p:cNvSpPr>
            <p:nvPr userDrawn="1"/>
          </p:nvSpPr>
          <p:spPr bwMode="auto">
            <a:xfrm>
              <a:off x="734" y="548"/>
              <a:ext cx="35" cy="52"/>
            </a:xfrm>
            <a:custGeom>
              <a:avLst/>
              <a:gdLst>
                <a:gd name="T0" fmla="*/ 23 w 50"/>
                <a:gd name="T1" fmla="*/ 77 h 77"/>
                <a:gd name="T2" fmla="*/ 0 w 50"/>
                <a:gd name="T3" fmla="*/ 73 h 77"/>
                <a:gd name="T4" fmla="*/ 1 w 50"/>
                <a:gd name="T5" fmla="*/ 63 h 77"/>
                <a:gd name="T6" fmla="*/ 23 w 50"/>
                <a:gd name="T7" fmla="*/ 69 h 77"/>
                <a:gd name="T8" fmla="*/ 39 w 50"/>
                <a:gd name="T9" fmla="*/ 57 h 77"/>
                <a:gd name="T10" fmla="*/ 21 w 50"/>
                <a:gd name="T11" fmla="*/ 42 h 77"/>
                <a:gd name="T12" fmla="*/ 0 w 50"/>
                <a:gd name="T13" fmla="*/ 21 h 77"/>
                <a:gd name="T14" fmla="*/ 27 w 50"/>
                <a:gd name="T15" fmla="*/ 0 h 77"/>
                <a:gd name="T16" fmla="*/ 45 w 50"/>
                <a:gd name="T17" fmla="*/ 3 h 77"/>
                <a:gd name="T18" fmla="*/ 45 w 50"/>
                <a:gd name="T19" fmla="*/ 12 h 77"/>
                <a:gd name="T20" fmla="*/ 27 w 50"/>
                <a:gd name="T21" fmla="*/ 8 h 77"/>
                <a:gd name="T22" fmla="*/ 11 w 50"/>
                <a:gd name="T23" fmla="*/ 19 h 77"/>
                <a:gd name="T24" fmla="*/ 28 w 50"/>
                <a:gd name="T25" fmla="*/ 33 h 77"/>
                <a:gd name="T26" fmla="*/ 50 w 50"/>
                <a:gd name="T27" fmla="*/ 56 h 77"/>
                <a:gd name="T28" fmla="*/ 23 w 50"/>
                <a:gd name="T29" fmla="*/ 77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77">
                  <a:moveTo>
                    <a:pt x="23" y="77"/>
                  </a:moveTo>
                  <a:cubicBezTo>
                    <a:pt x="15" y="77"/>
                    <a:pt x="6" y="75"/>
                    <a:pt x="0" y="73"/>
                  </a:cubicBezTo>
                  <a:cubicBezTo>
                    <a:pt x="1" y="63"/>
                    <a:pt x="1" y="63"/>
                    <a:pt x="1" y="63"/>
                  </a:cubicBezTo>
                  <a:cubicBezTo>
                    <a:pt x="7" y="67"/>
                    <a:pt x="15" y="69"/>
                    <a:pt x="23" y="69"/>
                  </a:cubicBezTo>
                  <a:cubicBezTo>
                    <a:pt x="34" y="69"/>
                    <a:pt x="39" y="64"/>
                    <a:pt x="39" y="57"/>
                  </a:cubicBezTo>
                  <a:cubicBezTo>
                    <a:pt x="39" y="48"/>
                    <a:pt x="33" y="46"/>
                    <a:pt x="21" y="42"/>
                  </a:cubicBezTo>
                  <a:cubicBezTo>
                    <a:pt x="10" y="38"/>
                    <a:pt x="0" y="33"/>
                    <a:pt x="0" y="21"/>
                  </a:cubicBezTo>
                  <a:cubicBezTo>
                    <a:pt x="0" y="7"/>
                    <a:pt x="12" y="0"/>
                    <a:pt x="27" y="0"/>
                  </a:cubicBezTo>
                  <a:cubicBezTo>
                    <a:pt x="34" y="0"/>
                    <a:pt x="41" y="1"/>
                    <a:pt x="45" y="3"/>
                  </a:cubicBezTo>
                  <a:cubicBezTo>
                    <a:pt x="45" y="12"/>
                    <a:pt x="45" y="12"/>
                    <a:pt x="45" y="12"/>
                  </a:cubicBezTo>
                  <a:cubicBezTo>
                    <a:pt x="40" y="10"/>
                    <a:pt x="34" y="8"/>
                    <a:pt x="27" y="8"/>
                  </a:cubicBezTo>
                  <a:cubicBezTo>
                    <a:pt x="17" y="8"/>
                    <a:pt x="11" y="13"/>
                    <a:pt x="11" y="19"/>
                  </a:cubicBezTo>
                  <a:cubicBezTo>
                    <a:pt x="11" y="27"/>
                    <a:pt x="18" y="29"/>
                    <a:pt x="28" y="33"/>
                  </a:cubicBezTo>
                  <a:cubicBezTo>
                    <a:pt x="40" y="37"/>
                    <a:pt x="50" y="42"/>
                    <a:pt x="50" y="56"/>
                  </a:cubicBezTo>
                  <a:cubicBezTo>
                    <a:pt x="50" y="68"/>
                    <a:pt x="41" y="77"/>
                    <a:pt x="23" y="77"/>
                  </a:cubicBezTo>
                  <a:close/>
                </a:path>
              </a:pathLst>
            </a:custGeom>
            <a:solidFill>
              <a:srgbClr val="FFFFFF"/>
            </a:solidFill>
            <a:ln w="9525">
              <a:noFill/>
              <a:round/>
              <a:headEnd/>
              <a:tailEnd/>
            </a:ln>
          </p:spPr>
          <p:txBody>
            <a:bodyPr/>
            <a:lstStyle/>
            <a:p>
              <a:endParaRPr lang="en-GB"/>
            </a:p>
          </p:txBody>
        </p:sp>
        <p:sp>
          <p:nvSpPr>
            <p:cNvPr id="77" name="Freeform 21"/>
            <p:cNvSpPr>
              <a:spLocks noEditPoints="1"/>
            </p:cNvSpPr>
            <p:nvPr userDrawn="1"/>
          </p:nvSpPr>
          <p:spPr bwMode="auto">
            <a:xfrm>
              <a:off x="799" y="528"/>
              <a:ext cx="49" cy="72"/>
            </a:xfrm>
            <a:custGeom>
              <a:avLst/>
              <a:gdLst>
                <a:gd name="T0" fmla="*/ 71 w 71"/>
                <a:gd name="T1" fmla="*/ 103 h 106"/>
                <a:gd name="T2" fmla="*/ 62 w 71"/>
                <a:gd name="T3" fmla="*/ 106 h 106"/>
                <a:gd name="T4" fmla="*/ 51 w 71"/>
                <a:gd name="T5" fmla="*/ 97 h 106"/>
                <a:gd name="T6" fmla="*/ 31 w 71"/>
                <a:gd name="T7" fmla="*/ 106 h 106"/>
                <a:gd name="T8" fmla="*/ 0 w 71"/>
                <a:gd name="T9" fmla="*/ 71 h 106"/>
                <a:gd name="T10" fmla="*/ 10 w 71"/>
                <a:gd name="T11" fmla="*/ 39 h 106"/>
                <a:gd name="T12" fmla="*/ 37 w 71"/>
                <a:gd name="T13" fmla="*/ 29 h 106"/>
                <a:gd name="T14" fmla="*/ 51 w 71"/>
                <a:gd name="T15" fmla="*/ 31 h 106"/>
                <a:gd name="T16" fmla="*/ 51 w 71"/>
                <a:gd name="T17" fmla="*/ 8 h 106"/>
                <a:gd name="T18" fmla="*/ 42 w 71"/>
                <a:gd name="T19" fmla="*/ 8 h 106"/>
                <a:gd name="T20" fmla="*/ 42 w 71"/>
                <a:gd name="T21" fmla="*/ 0 h 106"/>
                <a:gd name="T22" fmla="*/ 63 w 71"/>
                <a:gd name="T23" fmla="*/ 0 h 106"/>
                <a:gd name="T24" fmla="*/ 63 w 71"/>
                <a:gd name="T25" fmla="*/ 91 h 106"/>
                <a:gd name="T26" fmla="*/ 67 w 71"/>
                <a:gd name="T27" fmla="*/ 97 h 106"/>
                <a:gd name="T28" fmla="*/ 71 w 71"/>
                <a:gd name="T29" fmla="*/ 96 h 106"/>
                <a:gd name="T30" fmla="*/ 71 w 71"/>
                <a:gd name="T31" fmla="*/ 103 h 106"/>
                <a:gd name="T32" fmla="*/ 51 w 71"/>
                <a:gd name="T33" fmla="*/ 40 h 106"/>
                <a:gd name="T34" fmla="*/ 38 w 71"/>
                <a:gd name="T35" fmla="*/ 37 h 106"/>
                <a:gd name="T36" fmla="*/ 12 w 71"/>
                <a:gd name="T37" fmla="*/ 70 h 106"/>
                <a:gd name="T38" fmla="*/ 32 w 71"/>
                <a:gd name="T39" fmla="*/ 98 h 106"/>
                <a:gd name="T40" fmla="*/ 48 w 71"/>
                <a:gd name="T41" fmla="*/ 88 h 106"/>
                <a:gd name="T42" fmla="*/ 51 w 71"/>
                <a:gd name="T43" fmla="*/ 74 h 106"/>
                <a:gd name="T44" fmla="*/ 51 w 71"/>
                <a:gd name="T45" fmla="*/ 4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106">
                  <a:moveTo>
                    <a:pt x="71" y="103"/>
                  </a:moveTo>
                  <a:cubicBezTo>
                    <a:pt x="69" y="105"/>
                    <a:pt x="66" y="106"/>
                    <a:pt x="62" y="106"/>
                  </a:cubicBezTo>
                  <a:cubicBezTo>
                    <a:pt x="56" y="106"/>
                    <a:pt x="52" y="103"/>
                    <a:pt x="51" y="97"/>
                  </a:cubicBezTo>
                  <a:cubicBezTo>
                    <a:pt x="47" y="103"/>
                    <a:pt x="40" y="106"/>
                    <a:pt x="31" y="106"/>
                  </a:cubicBezTo>
                  <a:cubicBezTo>
                    <a:pt x="10" y="106"/>
                    <a:pt x="0" y="91"/>
                    <a:pt x="0" y="71"/>
                  </a:cubicBezTo>
                  <a:cubicBezTo>
                    <a:pt x="0" y="58"/>
                    <a:pt x="3" y="47"/>
                    <a:pt x="10" y="39"/>
                  </a:cubicBezTo>
                  <a:cubicBezTo>
                    <a:pt x="16" y="33"/>
                    <a:pt x="26" y="29"/>
                    <a:pt x="37" y="29"/>
                  </a:cubicBezTo>
                  <a:cubicBezTo>
                    <a:pt x="42"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3" y="97"/>
                    <a:pt x="67" y="97"/>
                  </a:cubicBezTo>
                  <a:cubicBezTo>
                    <a:pt x="68" y="97"/>
                    <a:pt x="70" y="96"/>
                    <a:pt x="71" y="96"/>
                  </a:cubicBezTo>
                  <a:lnTo>
                    <a:pt x="71" y="103"/>
                  </a:lnTo>
                  <a:close/>
                  <a:moveTo>
                    <a:pt x="51" y="40"/>
                  </a:moveTo>
                  <a:cubicBezTo>
                    <a:pt x="48" y="38"/>
                    <a:pt x="43" y="37"/>
                    <a:pt x="38" y="37"/>
                  </a:cubicBezTo>
                  <a:cubicBezTo>
                    <a:pt x="21" y="37"/>
                    <a:pt x="12" y="48"/>
                    <a:pt x="12" y="70"/>
                  </a:cubicBezTo>
                  <a:cubicBezTo>
                    <a:pt x="12" y="86"/>
                    <a:pt x="18" y="98"/>
                    <a:pt x="32" y="98"/>
                  </a:cubicBezTo>
                  <a:cubicBezTo>
                    <a:pt x="40" y="98"/>
                    <a:pt x="45" y="94"/>
                    <a:pt x="48" y="88"/>
                  </a:cubicBezTo>
                  <a:cubicBezTo>
                    <a:pt x="50" y="84"/>
                    <a:pt x="51" y="80"/>
                    <a:pt x="51" y="74"/>
                  </a:cubicBezTo>
                  <a:lnTo>
                    <a:pt x="51" y="40"/>
                  </a:lnTo>
                  <a:close/>
                </a:path>
              </a:pathLst>
            </a:custGeom>
            <a:solidFill>
              <a:srgbClr val="FFFFFF"/>
            </a:solidFill>
            <a:ln w="9525">
              <a:noFill/>
              <a:round/>
              <a:headEnd/>
              <a:tailEnd/>
            </a:ln>
          </p:spPr>
          <p:txBody>
            <a:bodyPr/>
            <a:lstStyle/>
            <a:p>
              <a:endParaRPr lang="en-GB"/>
            </a:p>
          </p:txBody>
        </p:sp>
        <p:sp>
          <p:nvSpPr>
            <p:cNvPr id="78" name="Freeform 22"/>
            <p:cNvSpPr>
              <a:spLocks noEditPoints="1"/>
            </p:cNvSpPr>
            <p:nvPr userDrawn="1"/>
          </p:nvSpPr>
          <p:spPr bwMode="auto">
            <a:xfrm>
              <a:off x="855" y="548"/>
              <a:ext cx="44" cy="52"/>
            </a:xfrm>
            <a:custGeom>
              <a:avLst/>
              <a:gdLst>
                <a:gd name="T0" fmla="*/ 32 w 65"/>
                <a:gd name="T1" fmla="*/ 77 h 77"/>
                <a:gd name="T2" fmla="*/ 0 w 65"/>
                <a:gd name="T3" fmla="*/ 39 h 77"/>
                <a:gd name="T4" fmla="*/ 32 w 65"/>
                <a:gd name="T5" fmla="*/ 0 h 77"/>
                <a:gd name="T6" fmla="*/ 65 w 65"/>
                <a:gd name="T7" fmla="*/ 39 h 77"/>
                <a:gd name="T8" fmla="*/ 32 w 65"/>
                <a:gd name="T9" fmla="*/ 77 h 77"/>
                <a:gd name="T10" fmla="*/ 32 w 65"/>
                <a:gd name="T11" fmla="*/ 8 h 77"/>
                <a:gd name="T12" fmla="*/ 12 w 65"/>
                <a:gd name="T13" fmla="*/ 39 h 77"/>
                <a:gd name="T14" fmla="*/ 32 w 65"/>
                <a:gd name="T15" fmla="*/ 69 h 77"/>
                <a:gd name="T16" fmla="*/ 53 w 65"/>
                <a:gd name="T17" fmla="*/ 39 h 77"/>
                <a:gd name="T18" fmla="*/ 32 w 65"/>
                <a:gd name="T19" fmla="*/ 8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19" y="8"/>
                    <a:pt x="12" y="18"/>
                    <a:pt x="12" y="39"/>
                  </a:cubicBezTo>
                  <a:cubicBezTo>
                    <a:pt x="12" y="60"/>
                    <a:pt x="19"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a:lstStyle/>
            <a:p>
              <a:endParaRPr lang="en-GB"/>
            </a:p>
          </p:txBody>
        </p:sp>
        <p:sp>
          <p:nvSpPr>
            <p:cNvPr id="79" name="Freeform 23"/>
            <p:cNvSpPr>
              <a:spLocks/>
            </p:cNvSpPr>
            <p:nvPr userDrawn="1"/>
          </p:nvSpPr>
          <p:spPr bwMode="auto">
            <a:xfrm>
              <a:off x="905" y="548"/>
              <a:ext cx="47" cy="52"/>
            </a:xfrm>
            <a:custGeom>
              <a:avLst/>
              <a:gdLst>
                <a:gd name="T0" fmla="*/ 69 w 69"/>
                <a:gd name="T1" fmla="*/ 76 h 76"/>
                <a:gd name="T2" fmla="*/ 57 w 69"/>
                <a:gd name="T3" fmla="*/ 76 h 76"/>
                <a:gd name="T4" fmla="*/ 57 w 69"/>
                <a:gd name="T5" fmla="*/ 29 h 76"/>
                <a:gd name="T6" fmla="*/ 53 w 69"/>
                <a:gd name="T7" fmla="*/ 14 h 76"/>
                <a:gd name="T8" fmla="*/ 40 w 69"/>
                <a:gd name="T9" fmla="*/ 9 h 76"/>
                <a:gd name="T10" fmla="*/ 25 w 69"/>
                <a:gd name="T11" fmla="*/ 15 h 76"/>
                <a:gd name="T12" fmla="*/ 21 w 69"/>
                <a:gd name="T13" fmla="*/ 33 h 76"/>
                <a:gd name="T14" fmla="*/ 21 w 69"/>
                <a:gd name="T15" fmla="*/ 76 h 76"/>
                <a:gd name="T16" fmla="*/ 9 w 69"/>
                <a:gd name="T17" fmla="*/ 76 h 76"/>
                <a:gd name="T18" fmla="*/ 9 w 69"/>
                <a:gd name="T19" fmla="*/ 10 h 76"/>
                <a:gd name="T20" fmla="*/ 0 w 69"/>
                <a:gd name="T21" fmla="*/ 10 h 76"/>
                <a:gd name="T22" fmla="*/ 0 w 69"/>
                <a:gd name="T23" fmla="*/ 1 h 76"/>
                <a:gd name="T24" fmla="*/ 17 w 69"/>
                <a:gd name="T25" fmla="*/ 1 h 76"/>
                <a:gd name="T26" fmla="*/ 19 w 69"/>
                <a:gd name="T27" fmla="*/ 10 h 76"/>
                <a:gd name="T28" fmla="*/ 42 w 69"/>
                <a:gd name="T29" fmla="*/ 0 h 76"/>
                <a:gd name="T30" fmla="*/ 63 w 69"/>
                <a:gd name="T31" fmla="*/ 8 h 76"/>
                <a:gd name="T32" fmla="*/ 69 w 69"/>
                <a:gd name="T33" fmla="*/ 28 h 76"/>
                <a:gd name="T34" fmla="*/ 69 w 69"/>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76">
                  <a:moveTo>
                    <a:pt x="69" y="76"/>
                  </a:moveTo>
                  <a:cubicBezTo>
                    <a:pt x="57" y="76"/>
                    <a:pt x="57" y="76"/>
                    <a:pt x="57" y="76"/>
                  </a:cubicBezTo>
                  <a:cubicBezTo>
                    <a:pt x="57" y="29"/>
                    <a:pt x="57" y="29"/>
                    <a:pt x="57" y="29"/>
                  </a:cubicBezTo>
                  <a:cubicBezTo>
                    <a:pt x="57" y="22"/>
                    <a:pt x="56" y="18"/>
                    <a:pt x="53" y="14"/>
                  </a:cubicBezTo>
                  <a:cubicBezTo>
                    <a:pt x="50" y="11"/>
                    <a:pt x="46" y="9"/>
                    <a:pt x="40" y="9"/>
                  </a:cubicBezTo>
                  <a:cubicBezTo>
                    <a:pt x="34" y="9"/>
                    <a:pt x="29" y="11"/>
                    <a:pt x="25" y="15"/>
                  </a:cubicBezTo>
                  <a:cubicBezTo>
                    <a:pt x="22" y="19"/>
                    <a:pt x="21" y="24"/>
                    <a:pt x="21" y="33"/>
                  </a:cubicBezTo>
                  <a:cubicBezTo>
                    <a:pt x="21" y="76"/>
                    <a:pt x="21" y="76"/>
                    <a:pt x="21" y="76"/>
                  </a:cubicBezTo>
                  <a:cubicBezTo>
                    <a:pt x="9" y="76"/>
                    <a:pt x="9" y="76"/>
                    <a:pt x="9" y="76"/>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4"/>
                    <a:pt x="31" y="0"/>
                    <a:pt x="42" y="0"/>
                  </a:cubicBezTo>
                  <a:cubicBezTo>
                    <a:pt x="51" y="0"/>
                    <a:pt x="58" y="3"/>
                    <a:pt x="63" y="8"/>
                  </a:cubicBezTo>
                  <a:cubicBezTo>
                    <a:pt x="68" y="13"/>
                    <a:pt x="69" y="20"/>
                    <a:pt x="69" y="28"/>
                  </a:cubicBezTo>
                  <a:lnTo>
                    <a:pt x="69" y="76"/>
                  </a:lnTo>
                  <a:close/>
                </a:path>
              </a:pathLst>
            </a:custGeom>
            <a:solidFill>
              <a:srgbClr val="FFFFFF"/>
            </a:solidFill>
            <a:ln w="9525">
              <a:noFill/>
              <a:round/>
              <a:headEnd/>
              <a:tailEnd/>
            </a:ln>
          </p:spPr>
          <p:txBody>
            <a:bodyPr/>
            <a:lstStyle/>
            <a:p>
              <a:endParaRPr lang="en-GB"/>
            </a:p>
          </p:txBody>
        </p:sp>
        <p:sp>
          <p:nvSpPr>
            <p:cNvPr id="80" name="Freeform 24"/>
            <p:cNvSpPr>
              <a:spLocks/>
            </p:cNvSpPr>
            <p:nvPr userDrawn="1"/>
          </p:nvSpPr>
          <p:spPr bwMode="auto">
            <a:xfrm>
              <a:off x="962" y="532"/>
              <a:ext cx="13" cy="23"/>
            </a:xfrm>
            <a:custGeom>
              <a:avLst/>
              <a:gdLst>
                <a:gd name="T0" fmla="*/ 3 w 18"/>
                <a:gd name="T1" fmla="*/ 33 h 33"/>
                <a:gd name="T2" fmla="*/ 0 w 18"/>
                <a:gd name="T3" fmla="*/ 29 h 33"/>
                <a:gd name="T4" fmla="*/ 9 w 18"/>
                <a:gd name="T5" fmla="*/ 15 h 33"/>
                <a:gd name="T6" fmla="*/ 2 w 18"/>
                <a:gd name="T7" fmla="*/ 7 h 33"/>
                <a:gd name="T8" fmla="*/ 10 w 18"/>
                <a:gd name="T9" fmla="*/ 0 h 33"/>
                <a:gd name="T10" fmla="*/ 18 w 18"/>
                <a:gd name="T11" fmla="*/ 9 h 33"/>
                <a:gd name="T12" fmla="*/ 3 w 18"/>
                <a:gd name="T13" fmla="*/ 3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3">
                  <a:moveTo>
                    <a:pt x="3" y="33"/>
                  </a:moveTo>
                  <a:cubicBezTo>
                    <a:pt x="0" y="29"/>
                    <a:pt x="0" y="29"/>
                    <a:pt x="0" y="29"/>
                  </a:cubicBezTo>
                  <a:cubicBezTo>
                    <a:pt x="5" y="25"/>
                    <a:pt x="9" y="19"/>
                    <a:pt x="9" y="15"/>
                  </a:cubicBezTo>
                  <a:cubicBezTo>
                    <a:pt x="5" y="14"/>
                    <a:pt x="2" y="11"/>
                    <a:pt x="2" y="7"/>
                  </a:cubicBezTo>
                  <a:cubicBezTo>
                    <a:pt x="2" y="3"/>
                    <a:pt x="5" y="0"/>
                    <a:pt x="10" y="0"/>
                  </a:cubicBezTo>
                  <a:cubicBezTo>
                    <a:pt x="15" y="0"/>
                    <a:pt x="18" y="4"/>
                    <a:pt x="18" y="9"/>
                  </a:cubicBezTo>
                  <a:cubicBezTo>
                    <a:pt x="18" y="18"/>
                    <a:pt x="12" y="28"/>
                    <a:pt x="3" y="33"/>
                  </a:cubicBezTo>
                  <a:close/>
                </a:path>
              </a:pathLst>
            </a:custGeom>
            <a:solidFill>
              <a:srgbClr val="FFFFFF"/>
            </a:solidFill>
            <a:ln w="9525">
              <a:noFill/>
              <a:round/>
              <a:headEnd/>
              <a:tailEnd/>
            </a:ln>
          </p:spPr>
          <p:txBody>
            <a:bodyPr/>
            <a:lstStyle/>
            <a:p>
              <a:endParaRPr lang="en-GB"/>
            </a:p>
          </p:txBody>
        </p:sp>
        <p:sp>
          <p:nvSpPr>
            <p:cNvPr id="81" name="Freeform 25"/>
            <p:cNvSpPr>
              <a:spLocks/>
            </p:cNvSpPr>
            <p:nvPr userDrawn="1"/>
          </p:nvSpPr>
          <p:spPr bwMode="auto">
            <a:xfrm>
              <a:off x="981" y="533"/>
              <a:ext cx="31" cy="67"/>
            </a:xfrm>
            <a:custGeom>
              <a:avLst/>
              <a:gdLst>
                <a:gd name="T0" fmla="*/ 44 w 45"/>
                <a:gd name="T1" fmla="*/ 96 h 99"/>
                <a:gd name="T2" fmla="*/ 30 w 45"/>
                <a:gd name="T3" fmla="*/ 99 h 99"/>
                <a:gd name="T4" fmla="*/ 15 w 45"/>
                <a:gd name="T5" fmla="*/ 93 h 99"/>
                <a:gd name="T6" fmla="*/ 11 w 45"/>
                <a:gd name="T7" fmla="*/ 77 h 99"/>
                <a:gd name="T8" fmla="*/ 11 w 45"/>
                <a:gd name="T9" fmla="*/ 32 h 99"/>
                <a:gd name="T10" fmla="*/ 0 w 45"/>
                <a:gd name="T11" fmla="*/ 32 h 99"/>
                <a:gd name="T12" fmla="*/ 0 w 45"/>
                <a:gd name="T13" fmla="*/ 23 h 99"/>
                <a:gd name="T14" fmla="*/ 11 w 45"/>
                <a:gd name="T15" fmla="*/ 23 h 99"/>
                <a:gd name="T16" fmla="*/ 11 w 45"/>
                <a:gd name="T17" fmla="*/ 4 h 99"/>
                <a:gd name="T18" fmla="*/ 23 w 45"/>
                <a:gd name="T19" fmla="*/ 0 h 99"/>
                <a:gd name="T20" fmla="*/ 23 w 45"/>
                <a:gd name="T21" fmla="*/ 23 h 99"/>
                <a:gd name="T22" fmla="*/ 41 w 45"/>
                <a:gd name="T23" fmla="*/ 23 h 99"/>
                <a:gd name="T24" fmla="*/ 41 w 45"/>
                <a:gd name="T25" fmla="*/ 32 h 99"/>
                <a:gd name="T26" fmla="*/ 23 w 45"/>
                <a:gd name="T27" fmla="*/ 32 h 99"/>
                <a:gd name="T28" fmla="*/ 23 w 45"/>
                <a:gd name="T29" fmla="*/ 77 h 99"/>
                <a:gd name="T30" fmla="*/ 25 w 45"/>
                <a:gd name="T31" fmla="*/ 87 h 99"/>
                <a:gd name="T32" fmla="*/ 33 w 45"/>
                <a:gd name="T33" fmla="*/ 90 h 99"/>
                <a:gd name="T34" fmla="*/ 45 w 45"/>
                <a:gd name="T35" fmla="*/ 87 h 99"/>
                <a:gd name="T36" fmla="*/ 44 w 45"/>
                <a:gd name="T37" fmla="*/ 9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99">
                  <a:moveTo>
                    <a:pt x="44" y="96"/>
                  </a:moveTo>
                  <a:cubicBezTo>
                    <a:pt x="41" y="98"/>
                    <a:pt x="35" y="99"/>
                    <a:pt x="30" y="99"/>
                  </a:cubicBezTo>
                  <a:cubicBezTo>
                    <a:pt x="24"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30" y="90"/>
                    <a:pt x="33" y="90"/>
                  </a:cubicBezTo>
                  <a:cubicBezTo>
                    <a:pt x="38" y="90"/>
                    <a:pt x="42" y="89"/>
                    <a:pt x="45" y="87"/>
                  </a:cubicBezTo>
                  <a:lnTo>
                    <a:pt x="44" y="96"/>
                  </a:lnTo>
                  <a:close/>
                </a:path>
              </a:pathLst>
            </a:custGeom>
            <a:solidFill>
              <a:srgbClr val="FFFFFF"/>
            </a:solidFill>
            <a:ln w="9525">
              <a:noFill/>
              <a:round/>
              <a:headEnd/>
              <a:tailEnd/>
            </a:ln>
          </p:spPr>
          <p:txBody>
            <a:bodyPr/>
            <a:lstStyle/>
            <a:p>
              <a:endParaRPr lang="en-GB"/>
            </a:p>
          </p:txBody>
        </p:sp>
        <p:sp>
          <p:nvSpPr>
            <p:cNvPr id="82" name="Freeform 26"/>
            <p:cNvSpPr>
              <a:spLocks/>
            </p:cNvSpPr>
            <p:nvPr userDrawn="1"/>
          </p:nvSpPr>
          <p:spPr bwMode="auto">
            <a:xfrm>
              <a:off x="1046" y="528"/>
              <a:ext cx="40" cy="72"/>
            </a:xfrm>
            <a:custGeom>
              <a:avLst/>
              <a:gdLst>
                <a:gd name="T0" fmla="*/ 59 w 59"/>
                <a:gd name="T1" fmla="*/ 105 h 105"/>
                <a:gd name="T2" fmla="*/ 47 w 59"/>
                <a:gd name="T3" fmla="*/ 105 h 105"/>
                <a:gd name="T4" fmla="*/ 47 w 59"/>
                <a:gd name="T5" fmla="*/ 58 h 105"/>
                <a:gd name="T6" fmla="*/ 44 w 59"/>
                <a:gd name="T7" fmla="*/ 43 h 105"/>
                <a:gd name="T8" fmla="*/ 31 w 59"/>
                <a:gd name="T9" fmla="*/ 38 h 105"/>
                <a:gd name="T10" fmla="*/ 16 w 59"/>
                <a:gd name="T11" fmla="*/ 44 h 105"/>
                <a:gd name="T12" fmla="*/ 12 w 59"/>
                <a:gd name="T13" fmla="*/ 62 h 105"/>
                <a:gd name="T14" fmla="*/ 12 w 59"/>
                <a:gd name="T15" fmla="*/ 105 h 105"/>
                <a:gd name="T16" fmla="*/ 0 w 59"/>
                <a:gd name="T17" fmla="*/ 105 h 105"/>
                <a:gd name="T18" fmla="*/ 0 w 59"/>
                <a:gd name="T19" fmla="*/ 0 h 105"/>
                <a:gd name="T20" fmla="*/ 12 w 59"/>
                <a:gd name="T21" fmla="*/ 0 h 105"/>
                <a:gd name="T22" fmla="*/ 12 w 59"/>
                <a:gd name="T23" fmla="*/ 37 h 105"/>
                <a:gd name="T24" fmla="*/ 33 w 59"/>
                <a:gd name="T25" fmla="*/ 29 h 105"/>
                <a:gd name="T26" fmla="*/ 54 w 59"/>
                <a:gd name="T27" fmla="*/ 37 h 105"/>
                <a:gd name="T28" fmla="*/ 59 w 59"/>
                <a:gd name="T29" fmla="*/ 57 h 105"/>
                <a:gd name="T30" fmla="*/ 59 w 59"/>
                <a:gd name="T31" fmla="*/ 105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105">
                  <a:moveTo>
                    <a:pt x="59" y="105"/>
                  </a:moveTo>
                  <a:cubicBezTo>
                    <a:pt x="47" y="105"/>
                    <a:pt x="47" y="105"/>
                    <a:pt x="47" y="105"/>
                  </a:cubicBezTo>
                  <a:cubicBezTo>
                    <a:pt x="47" y="58"/>
                    <a:pt x="47" y="58"/>
                    <a:pt x="47" y="58"/>
                  </a:cubicBezTo>
                  <a:cubicBezTo>
                    <a:pt x="47" y="51"/>
                    <a:pt x="47" y="47"/>
                    <a:pt x="44" y="43"/>
                  </a:cubicBezTo>
                  <a:cubicBezTo>
                    <a:pt x="41" y="40"/>
                    <a:pt x="36" y="38"/>
                    <a:pt x="31" y="38"/>
                  </a:cubicBezTo>
                  <a:cubicBezTo>
                    <a:pt x="24" y="38"/>
                    <a:pt x="19"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6" y="32"/>
                    <a:pt x="23" y="29"/>
                    <a:pt x="33" y="29"/>
                  </a:cubicBezTo>
                  <a:cubicBezTo>
                    <a:pt x="42" y="29"/>
                    <a:pt x="49" y="32"/>
                    <a:pt x="54" y="37"/>
                  </a:cubicBezTo>
                  <a:cubicBezTo>
                    <a:pt x="58" y="42"/>
                    <a:pt x="59" y="49"/>
                    <a:pt x="59" y="57"/>
                  </a:cubicBezTo>
                  <a:lnTo>
                    <a:pt x="59" y="105"/>
                  </a:lnTo>
                  <a:close/>
                </a:path>
              </a:pathLst>
            </a:custGeom>
            <a:solidFill>
              <a:srgbClr val="FFFFFF"/>
            </a:solidFill>
            <a:ln w="9525">
              <a:noFill/>
              <a:round/>
              <a:headEnd/>
              <a:tailEnd/>
            </a:ln>
          </p:spPr>
          <p:txBody>
            <a:bodyPr/>
            <a:lstStyle/>
            <a:p>
              <a:endParaRPr lang="en-GB"/>
            </a:p>
          </p:txBody>
        </p:sp>
        <p:sp>
          <p:nvSpPr>
            <p:cNvPr id="83" name="Freeform 27"/>
            <p:cNvSpPr>
              <a:spLocks noEditPoints="1"/>
            </p:cNvSpPr>
            <p:nvPr userDrawn="1"/>
          </p:nvSpPr>
          <p:spPr bwMode="auto">
            <a:xfrm>
              <a:off x="1098" y="548"/>
              <a:ext cx="45" cy="52"/>
            </a:xfrm>
            <a:custGeom>
              <a:avLst/>
              <a:gdLst>
                <a:gd name="T0" fmla="*/ 66 w 66"/>
                <a:gd name="T1" fmla="*/ 74 h 77"/>
                <a:gd name="T2" fmla="*/ 57 w 66"/>
                <a:gd name="T3" fmla="*/ 77 h 77"/>
                <a:gd name="T4" fmla="*/ 46 w 66"/>
                <a:gd name="T5" fmla="*/ 68 h 77"/>
                <a:gd name="T6" fmla="*/ 26 w 66"/>
                <a:gd name="T7" fmla="*/ 77 h 77"/>
                <a:gd name="T8" fmla="*/ 0 w 66"/>
                <a:gd name="T9" fmla="*/ 53 h 77"/>
                <a:gd name="T10" fmla="*/ 30 w 66"/>
                <a:gd name="T11" fmla="*/ 28 h 77"/>
                <a:gd name="T12" fmla="*/ 46 w 66"/>
                <a:gd name="T13" fmla="*/ 30 h 77"/>
                <a:gd name="T14" fmla="*/ 46 w 66"/>
                <a:gd name="T15" fmla="*/ 26 h 77"/>
                <a:gd name="T16" fmla="*/ 42 w 66"/>
                <a:gd name="T17" fmla="*/ 13 h 77"/>
                <a:gd name="T18" fmla="*/ 28 w 66"/>
                <a:gd name="T19" fmla="*/ 8 h 77"/>
                <a:gd name="T20" fmla="*/ 7 w 66"/>
                <a:gd name="T21" fmla="*/ 13 h 77"/>
                <a:gd name="T22" fmla="*/ 7 w 66"/>
                <a:gd name="T23" fmla="*/ 4 h 77"/>
                <a:gd name="T24" fmla="*/ 29 w 66"/>
                <a:gd name="T25" fmla="*/ 0 h 77"/>
                <a:gd name="T26" fmla="*/ 52 w 66"/>
                <a:gd name="T27" fmla="*/ 8 h 77"/>
                <a:gd name="T28" fmla="*/ 57 w 66"/>
                <a:gd name="T29" fmla="*/ 25 h 77"/>
                <a:gd name="T30" fmla="*/ 57 w 66"/>
                <a:gd name="T31" fmla="*/ 62 h 77"/>
                <a:gd name="T32" fmla="*/ 61 w 66"/>
                <a:gd name="T33" fmla="*/ 68 h 77"/>
                <a:gd name="T34" fmla="*/ 66 w 66"/>
                <a:gd name="T35" fmla="*/ 67 h 77"/>
                <a:gd name="T36" fmla="*/ 66 w 66"/>
                <a:gd name="T37" fmla="*/ 74 h 77"/>
                <a:gd name="T38" fmla="*/ 46 w 66"/>
                <a:gd name="T39" fmla="*/ 38 h 77"/>
                <a:gd name="T40" fmla="*/ 31 w 66"/>
                <a:gd name="T41" fmla="*/ 36 h 77"/>
                <a:gd name="T42" fmla="*/ 12 w 66"/>
                <a:gd name="T43" fmla="*/ 52 h 77"/>
                <a:gd name="T44" fmla="*/ 28 w 66"/>
                <a:gd name="T45" fmla="*/ 69 h 77"/>
                <a:gd name="T46" fmla="*/ 42 w 66"/>
                <a:gd name="T47" fmla="*/ 63 h 77"/>
                <a:gd name="T48" fmla="*/ 46 w 66"/>
                <a:gd name="T49" fmla="*/ 49 h 77"/>
                <a:gd name="T50" fmla="*/ 46 w 66"/>
                <a:gd name="T51" fmla="*/ 38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77">
                  <a:moveTo>
                    <a:pt x="66" y="74"/>
                  </a:moveTo>
                  <a:cubicBezTo>
                    <a:pt x="64" y="76"/>
                    <a:pt x="61" y="77"/>
                    <a:pt x="57" y="77"/>
                  </a:cubicBezTo>
                  <a:cubicBezTo>
                    <a:pt x="51" y="77"/>
                    <a:pt x="47" y="74"/>
                    <a:pt x="46" y="68"/>
                  </a:cubicBezTo>
                  <a:cubicBezTo>
                    <a:pt x="43" y="74"/>
                    <a:pt x="34"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4" y="16"/>
                    <a:pt x="42" y="13"/>
                  </a:cubicBezTo>
                  <a:cubicBezTo>
                    <a:pt x="39" y="10"/>
                    <a:pt x="34"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7" y="17"/>
                    <a:pt x="57" y="25"/>
                  </a:cubicBezTo>
                  <a:cubicBezTo>
                    <a:pt x="57" y="62"/>
                    <a:pt x="57" y="62"/>
                    <a:pt x="57" y="62"/>
                  </a:cubicBezTo>
                  <a:cubicBezTo>
                    <a:pt x="57" y="66"/>
                    <a:pt x="58" y="68"/>
                    <a:pt x="61" y="68"/>
                  </a:cubicBezTo>
                  <a:cubicBezTo>
                    <a:pt x="63" y="68"/>
                    <a:pt x="65" y="68"/>
                    <a:pt x="66" y="67"/>
                  </a:cubicBezTo>
                  <a:lnTo>
                    <a:pt x="66" y="74"/>
                  </a:lnTo>
                  <a:close/>
                  <a:moveTo>
                    <a:pt x="46" y="38"/>
                  </a:moveTo>
                  <a:cubicBezTo>
                    <a:pt x="43" y="37"/>
                    <a:pt x="36" y="36"/>
                    <a:pt x="31" y="36"/>
                  </a:cubicBezTo>
                  <a:cubicBezTo>
                    <a:pt x="17" y="36"/>
                    <a:pt x="12" y="43"/>
                    <a:pt x="12" y="52"/>
                  </a:cubicBezTo>
                  <a:cubicBezTo>
                    <a:pt x="12" y="63"/>
                    <a:pt x="19" y="69"/>
                    <a:pt x="28" y="69"/>
                  </a:cubicBezTo>
                  <a:cubicBezTo>
                    <a:pt x="34" y="69"/>
                    <a:pt x="39" y="67"/>
                    <a:pt x="42" y="63"/>
                  </a:cubicBezTo>
                  <a:cubicBezTo>
                    <a:pt x="44" y="60"/>
                    <a:pt x="46" y="55"/>
                    <a:pt x="46" y="49"/>
                  </a:cubicBezTo>
                  <a:lnTo>
                    <a:pt x="46" y="38"/>
                  </a:lnTo>
                  <a:close/>
                </a:path>
              </a:pathLst>
            </a:custGeom>
            <a:solidFill>
              <a:srgbClr val="FFFFFF"/>
            </a:solidFill>
            <a:ln w="9525">
              <a:noFill/>
              <a:round/>
              <a:headEnd/>
              <a:tailEnd/>
            </a:ln>
          </p:spPr>
          <p:txBody>
            <a:bodyPr/>
            <a:lstStyle/>
            <a:p>
              <a:endParaRPr lang="en-GB"/>
            </a:p>
          </p:txBody>
        </p:sp>
        <p:sp>
          <p:nvSpPr>
            <p:cNvPr id="84" name="Freeform 28"/>
            <p:cNvSpPr>
              <a:spLocks/>
            </p:cNvSpPr>
            <p:nvPr userDrawn="1"/>
          </p:nvSpPr>
          <p:spPr bwMode="auto">
            <a:xfrm>
              <a:off x="1146" y="548"/>
              <a:ext cx="44" cy="52"/>
            </a:xfrm>
            <a:custGeom>
              <a:avLst/>
              <a:gdLst>
                <a:gd name="T0" fmla="*/ 64 w 64"/>
                <a:gd name="T1" fmla="*/ 0 h 75"/>
                <a:gd name="T2" fmla="*/ 36 w 64"/>
                <a:gd name="T3" fmla="*/ 75 h 75"/>
                <a:gd name="T4" fmla="*/ 26 w 64"/>
                <a:gd name="T5" fmla="*/ 75 h 75"/>
                <a:gd name="T6" fmla="*/ 0 w 64"/>
                <a:gd name="T7" fmla="*/ 0 h 75"/>
                <a:gd name="T8" fmla="*/ 12 w 64"/>
                <a:gd name="T9" fmla="*/ 0 h 75"/>
                <a:gd name="T10" fmla="*/ 28 w 64"/>
                <a:gd name="T11" fmla="*/ 49 h 75"/>
                <a:gd name="T12" fmla="*/ 32 w 64"/>
                <a:gd name="T13" fmla="*/ 63 h 75"/>
                <a:gd name="T14" fmla="*/ 36 w 64"/>
                <a:gd name="T15" fmla="*/ 49 h 75"/>
                <a:gd name="T16" fmla="*/ 53 w 64"/>
                <a:gd name="T17" fmla="*/ 0 h 75"/>
                <a:gd name="T18" fmla="*/ 64 w 64"/>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75">
                  <a:moveTo>
                    <a:pt x="64" y="0"/>
                  </a:moveTo>
                  <a:cubicBezTo>
                    <a:pt x="36" y="75"/>
                    <a:pt x="36" y="75"/>
                    <a:pt x="36" y="75"/>
                  </a:cubicBezTo>
                  <a:cubicBezTo>
                    <a:pt x="26" y="75"/>
                    <a:pt x="26" y="75"/>
                    <a:pt x="26" y="75"/>
                  </a:cubicBezTo>
                  <a:cubicBezTo>
                    <a:pt x="0" y="0"/>
                    <a:pt x="0" y="0"/>
                    <a:pt x="0" y="0"/>
                  </a:cubicBezTo>
                  <a:cubicBezTo>
                    <a:pt x="12" y="0"/>
                    <a:pt x="12" y="0"/>
                    <a:pt x="12" y="0"/>
                  </a:cubicBezTo>
                  <a:cubicBezTo>
                    <a:pt x="28" y="49"/>
                    <a:pt x="28" y="49"/>
                    <a:pt x="28" y="49"/>
                  </a:cubicBezTo>
                  <a:cubicBezTo>
                    <a:pt x="30" y="54"/>
                    <a:pt x="31" y="59"/>
                    <a:pt x="32" y="63"/>
                  </a:cubicBezTo>
                  <a:cubicBezTo>
                    <a:pt x="32" y="59"/>
                    <a:pt x="34" y="53"/>
                    <a:pt x="36" y="49"/>
                  </a:cubicBezTo>
                  <a:cubicBezTo>
                    <a:pt x="53" y="0"/>
                    <a:pt x="53" y="0"/>
                    <a:pt x="53" y="0"/>
                  </a:cubicBezTo>
                  <a:lnTo>
                    <a:pt x="64" y="0"/>
                  </a:lnTo>
                  <a:close/>
                </a:path>
              </a:pathLst>
            </a:custGeom>
            <a:solidFill>
              <a:srgbClr val="FFFFFF"/>
            </a:solidFill>
            <a:ln w="9525">
              <a:noFill/>
              <a:round/>
              <a:headEnd/>
              <a:tailEnd/>
            </a:ln>
          </p:spPr>
          <p:txBody>
            <a:bodyPr/>
            <a:lstStyle/>
            <a:p>
              <a:endParaRPr lang="en-GB"/>
            </a:p>
          </p:txBody>
        </p:sp>
        <p:sp>
          <p:nvSpPr>
            <p:cNvPr id="85" name="Freeform 29"/>
            <p:cNvSpPr>
              <a:spLocks noEditPoints="1"/>
            </p:cNvSpPr>
            <p:nvPr userDrawn="1"/>
          </p:nvSpPr>
          <p:spPr bwMode="auto">
            <a:xfrm>
              <a:off x="1194" y="548"/>
              <a:ext cx="42" cy="52"/>
            </a:xfrm>
            <a:custGeom>
              <a:avLst/>
              <a:gdLst>
                <a:gd name="T0" fmla="*/ 54 w 61"/>
                <a:gd name="T1" fmla="*/ 43 h 77"/>
                <a:gd name="T2" fmla="*/ 12 w 61"/>
                <a:gd name="T3" fmla="*/ 43 h 77"/>
                <a:gd name="T4" fmla="*/ 35 w 61"/>
                <a:gd name="T5" fmla="*/ 68 h 77"/>
                <a:gd name="T6" fmla="*/ 59 w 61"/>
                <a:gd name="T7" fmla="*/ 61 h 77"/>
                <a:gd name="T8" fmla="*/ 58 w 61"/>
                <a:gd name="T9" fmla="*/ 71 h 77"/>
                <a:gd name="T10" fmla="*/ 34 w 61"/>
                <a:gd name="T11" fmla="*/ 77 h 77"/>
                <a:gd name="T12" fmla="*/ 0 w 61"/>
                <a:gd name="T13" fmla="*/ 39 h 77"/>
                <a:gd name="T14" fmla="*/ 32 w 61"/>
                <a:gd name="T15" fmla="*/ 0 h 77"/>
                <a:gd name="T16" fmla="*/ 61 w 61"/>
                <a:gd name="T17" fmla="*/ 35 h 77"/>
                <a:gd name="T18" fmla="*/ 54 w 61"/>
                <a:gd name="T19" fmla="*/ 43 h 77"/>
                <a:gd name="T20" fmla="*/ 31 w 61"/>
                <a:gd name="T21" fmla="*/ 8 h 77"/>
                <a:gd name="T22" fmla="*/ 12 w 61"/>
                <a:gd name="T23" fmla="*/ 35 h 77"/>
                <a:gd name="T24" fmla="*/ 49 w 61"/>
                <a:gd name="T25" fmla="*/ 35 h 77"/>
                <a:gd name="T26" fmla="*/ 50 w 61"/>
                <a:gd name="T27" fmla="*/ 33 h 77"/>
                <a:gd name="T28" fmla="*/ 31 w 61"/>
                <a:gd name="T29" fmla="*/ 8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77">
                  <a:moveTo>
                    <a:pt x="54" y="43"/>
                  </a:moveTo>
                  <a:cubicBezTo>
                    <a:pt x="12" y="43"/>
                    <a:pt x="12" y="43"/>
                    <a:pt x="12" y="43"/>
                  </a:cubicBezTo>
                  <a:cubicBezTo>
                    <a:pt x="12" y="59"/>
                    <a:pt x="21" y="68"/>
                    <a:pt x="35" y="68"/>
                  </a:cubicBezTo>
                  <a:cubicBezTo>
                    <a:pt x="44" y="68"/>
                    <a:pt x="53" y="65"/>
                    <a:pt x="59" y="61"/>
                  </a:cubicBezTo>
                  <a:cubicBezTo>
                    <a:pt x="58" y="71"/>
                    <a:pt x="58" y="71"/>
                    <a:pt x="58" y="71"/>
                  </a:cubicBezTo>
                  <a:cubicBezTo>
                    <a:pt x="53" y="75"/>
                    <a:pt x="42" y="77"/>
                    <a:pt x="34" y="77"/>
                  </a:cubicBezTo>
                  <a:cubicBezTo>
                    <a:pt x="11" y="77"/>
                    <a:pt x="0" y="62"/>
                    <a:pt x="0" y="39"/>
                  </a:cubicBezTo>
                  <a:cubicBezTo>
                    <a:pt x="0" y="14"/>
                    <a:pt x="12" y="0"/>
                    <a:pt x="32" y="0"/>
                  </a:cubicBezTo>
                  <a:cubicBezTo>
                    <a:pt x="50" y="0"/>
                    <a:pt x="61" y="13"/>
                    <a:pt x="61" y="35"/>
                  </a:cubicBezTo>
                  <a:cubicBezTo>
                    <a:pt x="61" y="40"/>
                    <a:pt x="60" y="43"/>
                    <a:pt x="54" y="43"/>
                  </a:cubicBezTo>
                  <a:close/>
                  <a:moveTo>
                    <a:pt x="31" y="8"/>
                  </a:moveTo>
                  <a:cubicBezTo>
                    <a:pt x="20" y="8"/>
                    <a:pt x="12" y="17"/>
                    <a:pt x="12" y="35"/>
                  </a:cubicBezTo>
                  <a:cubicBezTo>
                    <a:pt x="49" y="35"/>
                    <a:pt x="49" y="35"/>
                    <a:pt x="49" y="35"/>
                  </a:cubicBezTo>
                  <a:cubicBezTo>
                    <a:pt x="50" y="35"/>
                    <a:pt x="50" y="34"/>
                    <a:pt x="50" y="33"/>
                  </a:cubicBezTo>
                  <a:cubicBezTo>
                    <a:pt x="50" y="19"/>
                    <a:pt x="44" y="8"/>
                    <a:pt x="31" y="8"/>
                  </a:cubicBezTo>
                  <a:close/>
                </a:path>
              </a:pathLst>
            </a:custGeom>
            <a:solidFill>
              <a:srgbClr val="FFFFFF"/>
            </a:solidFill>
            <a:ln w="9525">
              <a:noFill/>
              <a:round/>
              <a:headEnd/>
              <a:tailEnd/>
            </a:ln>
          </p:spPr>
          <p:txBody>
            <a:bodyPr/>
            <a:lstStyle/>
            <a:p>
              <a:endParaRPr lang="en-GB"/>
            </a:p>
          </p:txBody>
        </p:sp>
        <p:sp>
          <p:nvSpPr>
            <p:cNvPr id="86" name="Freeform 30"/>
            <p:cNvSpPr>
              <a:spLocks/>
            </p:cNvSpPr>
            <p:nvPr userDrawn="1"/>
          </p:nvSpPr>
          <p:spPr bwMode="auto">
            <a:xfrm>
              <a:off x="1265" y="533"/>
              <a:ext cx="30" cy="67"/>
            </a:xfrm>
            <a:custGeom>
              <a:avLst/>
              <a:gdLst>
                <a:gd name="T0" fmla="*/ 44 w 44"/>
                <a:gd name="T1" fmla="*/ 96 h 99"/>
                <a:gd name="T2" fmla="*/ 30 w 44"/>
                <a:gd name="T3" fmla="*/ 99 h 99"/>
                <a:gd name="T4" fmla="*/ 15 w 44"/>
                <a:gd name="T5" fmla="*/ 93 h 99"/>
                <a:gd name="T6" fmla="*/ 11 w 44"/>
                <a:gd name="T7" fmla="*/ 77 h 99"/>
                <a:gd name="T8" fmla="*/ 11 w 44"/>
                <a:gd name="T9" fmla="*/ 32 h 99"/>
                <a:gd name="T10" fmla="*/ 0 w 44"/>
                <a:gd name="T11" fmla="*/ 32 h 99"/>
                <a:gd name="T12" fmla="*/ 0 w 44"/>
                <a:gd name="T13" fmla="*/ 23 h 99"/>
                <a:gd name="T14" fmla="*/ 11 w 44"/>
                <a:gd name="T15" fmla="*/ 23 h 99"/>
                <a:gd name="T16" fmla="*/ 11 w 44"/>
                <a:gd name="T17" fmla="*/ 4 h 99"/>
                <a:gd name="T18" fmla="*/ 23 w 44"/>
                <a:gd name="T19" fmla="*/ 0 h 99"/>
                <a:gd name="T20" fmla="*/ 23 w 44"/>
                <a:gd name="T21" fmla="*/ 23 h 99"/>
                <a:gd name="T22" fmla="*/ 41 w 44"/>
                <a:gd name="T23" fmla="*/ 23 h 99"/>
                <a:gd name="T24" fmla="*/ 41 w 44"/>
                <a:gd name="T25" fmla="*/ 32 h 99"/>
                <a:gd name="T26" fmla="*/ 23 w 44"/>
                <a:gd name="T27" fmla="*/ 32 h 99"/>
                <a:gd name="T28" fmla="*/ 23 w 44"/>
                <a:gd name="T29" fmla="*/ 77 h 99"/>
                <a:gd name="T30" fmla="*/ 25 w 44"/>
                <a:gd name="T31" fmla="*/ 87 h 99"/>
                <a:gd name="T32" fmla="*/ 33 w 44"/>
                <a:gd name="T33" fmla="*/ 90 h 99"/>
                <a:gd name="T34" fmla="*/ 44 w 44"/>
                <a:gd name="T35" fmla="*/ 87 h 99"/>
                <a:gd name="T36" fmla="*/ 44 w 44"/>
                <a:gd name="T37" fmla="*/ 9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a:lstStyle/>
            <a:p>
              <a:endParaRPr lang="en-GB"/>
            </a:p>
          </p:txBody>
        </p:sp>
        <p:sp>
          <p:nvSpPr>
            <p:cNvPr id="87" name="Freeform 31"/>
            <p:cNvSpPr>
              <a:spLocks noEditPoints="1"/>
            </p:cNvSpPr>
            <p:nvPr userDrawn="1"/>
          </p:nvSpPr>
          <p:spPr bwMode="auto">
            <a:xfrm>
              <a:off x="1302" y="548"/>
              <a:ext cx="45" cy="52"/>
            </a:xfrm>
            <a:custGeom>
              <a:avLst/>
              <a:gdLst>
                <a:gd name="T0" fmla="*/ 32 w 65"/>
                <a:gd name="T1" fmla="*/ 77 h 77"/>
                <a:gd name="T2" fmla="*/ 0 w 65"/>
                <a:gd name="T3" fmla="*/ 39 h 77"/>
                <a:gd name="T4" fmla="*/ 32 w 65"/>
                <a:gd name="T5" fmla="*/ 0 h 77"/>
                <a:gd name="T6" fmla="*/ 65 w 65"/>
                <a:gd name="T7" fmla="*/ 39 h 77"/>
                <a:gd name="T8" fmla="*/ 32 w 65"/>
                <a:gd name="T9" fmla="*/ 77 h 77"/>
                <a:gd name="T10" fmla="*/ 32 w 65"/>
                <a:gd name="T11" fmla="*/ 8 h 77"/>
                <a:gd name="T12" fmla="*/ 12 w 65"/>
                <a:gd name="T13" fmla="*/ 39 h 77"/>
                <a:gd name="T14" fmla="*/ 32 w 65"/>
                <a:gd name="T15" fmla="*/ 69 h 77"/>
                <a:gd name="T16" fmla="*/ 53 w 65"/>
                <a:gd name="T17" fmla="*/ 39 h 77"/>
                <a:gd name="T18" fmla="*/ 32 w 65"/>
                <a:gd name="T19" fmla="*/ 8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20" y="8"/>
                    <a:pt x="12" y="18"/>
                    <a:pt x="12" y="39"/>
                  </a:cubicBezTo>
                  <a:cubicBezTo>
                    <a:pt x="12" y="60"/>
                    <a:pt x="20"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a:lstStyle/>
            <a:p>
              <a:endParaRPr lang="en-GB"/>
            </a:p>
          </p:txBody>
        </p:sp>
        <p:sp>
          <p:nvSpPr>
            <p:cNvPr id="88" name="Freeform 32"/>
            <p:cNvSpPr>
              <a:spLocks/>
            </p:cNvSpPr>
            <p:nvPr userDrawn="1"/>
          </p:nvSpPr>
          <p:spPr bwMode="auto">
            <a:xfrm>
              <a:off x="1381" y="528"/>
              <a:ext cx="41" cy="72"/>
            </a:xfrm>
            <a:custGeom>
              <a:avLst/>
              <a:gdLst>
                <a:gd name="T0" fmla="*/ 60 w 60"/>
                <a:gd name="T1" fmla="*/ 105 h 105"/>
                <a:gd name="T2" fmla="*/ 48 w 60"/>
                <a:gd name="T3" fmla="*/ 105 h 105"/>
                <a:gd name="T4" fmla="*/ 48 w 60"/>
                <a:gd name="T5" fmla="*/ 58 h 105"/>
                <a:gd name="T6" fmla="*/ 44 w 60"/>
                <a:gd name="T7" fmla="*/ 43 h 105"/>
                <a:gd name="T8" fmla="*/ 31 w 60"/>
                <a:gd name="T9" fmla="*/ 38 h 105"/>
                <a:gd name="T10" fmla="*/ 16 w 60"/>
                <a:gd name="T11" fmla="*/ 44 h 105"/>
                <a:gd name="T12" fmla="*/ 12 w 60"/>
                <a:gd name="T13" fmla="*/ 62 h 105"/>
                <a:gd name="T14" fmla="*/ 12 w 60"/>
                <a:gd name="T15" fmla="*/ 105 h 105"/>
                <a:gd name="T16" fmla="*/ 0 w 60"/>
                <a:gd name="T17" fmla="*/ 105 h 105"/>
                <a:gd name="T18" fmla="*/ 0 w 60"/>
                <a:gd name="T19" fmla="*/ 0 h 105"/>
                <a:gd name="T20" fmla="*/ 12 w 60"/>
                <a:gd name="T21" fmla="*/ 0 h 105"/>
                <a:gd name="T22" fmla="*/ 12 w 60"/>
                <a:gd name="T23" fmla="*/ 37 h 105"/>
                <a:gd name="T24" fmla="*/ 33 w 60"/>
                <a:gd name="T25" fmla="*/ 29 h 105"/>
                <a:gd name="T26" fmla="*/ 54 w 60"/>
                <a:gd name="T27" fmla="*/ 37 h 105"/>
                <a:gd name="T28" fmla="*/ 60 w 60"/>
                <a:gd name="T29" fmla="*/ 57 h 105"/>
                <a:gd name="T30" fmla="*/ 60 w 60"/>
                <a:gd name="T31" fmla="*/ 105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05">
                  <a:moveTo>
                    <a:pt x="60" y="105"/>
                  </a:moveTo>
                  <a:cubicBezTo>
                    <a:pt x="48" y="105"/>
                    <a:pt x="48" y="105"/>
                    <a:pt x="48" y="105"/>
                  </a:cubicBezTo>
                  <a:cubicBezTo>
                    <a:pt x="48" y="58"/>
                    <a:pt x="48" y="58"/>
                    <a:pt x="48" y="58"/>
                  </a:cubicBezTo>
                  <a:cubicBezTo>
                    <a:pt x="48" y="51"/>
                    <a:pt x="47" y="47"/>
                    <a:pt x="44" y="43"/>
                  </a:cubicBezTo>
                  <a:cubicBezTo>
                    <a:pt x="41" y="40"/>
                    <a:pt x="37" y="38"/>
                    <a:pt x="31" y="38"/>
                  </a:cubicBezTo>
                  <a:cubicBezTo>
                    <a:pt x="24" y="38"/>
                    <a:pt x="20"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7" y="32"/>
                    <a:pt x="24" y="29"/>
                    <a:pt x="33" y="29"/>
                  </a:cubicBezTo>
                  <a:cubicBezTo>
                    <a:pt x="42" y="29"/>
                    <a:pt x="49" y="32"/>
                    <a:pt x="54" y="37"/>
                  </a:cubicBezTo>
                  <a:cubicBezTo>
                    <a:pt x="58" y="42"/>
                    <a:pt x="60" y="49"/>
                    <a:pt x="60" y="57"/>
                  </a:cubicBezTo>
                  <a:lnTo>
                    <a:pt x="60" y="105"/>
                  </a:lnTo>
                  <a:close/>
                </a:path>
              </a:pathLst>
            </a:custGeom>
            <a:solidFill>
              <a:srgbClr val="FFFFFF"/>
            </a:solidFill>
            <a:ln w="9525">
              <a:noFill/>
              <a:round/>
              <a:headEnd/>
              <a:tailEnd/>
            </a:ln>
          </p:spPr>
          <p:txBody>
            <a:bodyPr/>
            <a:lstStyle/>
            <a:p>
              <a:endParaRPr lang="en-GB"/>
            </a:p>
          </p:txBody>
        </p:sp>
        <p:sp>
          <p:nvSpPr>
            <p:cNvPr id="89" name="Freeform 33"/>
            <p:cNvSpPr>
              <a:spLocks noEditPoints="1"/>
            </p:cNvSpPr>
            <p:nvPr userDrawn="1"/>
          </p:nvSpPr>
          <p:spPr bwMode="auto">
            <a:xfrm>
              <a:off x="1434" y="548"/>
              <a:ext cx="45" cy="52"/>
            </a:xfrm>
            <a:custGeom>
              <a:avLst/>
              <a:gdLst>
                <a:gd name="T0" fmla="*/ 66 w 66"/>
                <a:gd name="T1" fmla="*/ 74 h 77"/>
                <a:gd name="T2" fmla="*/ 58 w 66"/>
                <a:gd name="T3" fmla="*/ 77 h 77"/>
                <a:gd name="T4" fmla="*/ 47 w 66"/>
                <a:gd name="T5" fmla="*/ 68 h 77"/>
                <a:gd name="T6" fmla="*/ 26 w 66"/>
                <a:gd name="T7" fmla="*/ 77 h 77"/>
                <a:gd name="T8" fmla="*/ 0 w 66"/>
                <a:gd name="T9" fmla="*/ 53 h 77"/>
                <a:gd name="T10" fmla="*/ 30 w 66"/>
                <a:gd name="T11" fmla="*/ 28 h 77"/>
                <a:gd name="T12" fmla="*/ 46 w 66"/>
                <a:gd name="T13" fmla="*/ 30 h 77"/>
                <a:gd name="T14" fmla="*/ 46 w 66"/>
                <a:gd name="T15" fmla="*/ 26 h 77"/>
                <a:gd name="T16" fmla="*/ 42 w 66"/>
                <a:gd name="T17" fmla="*/ 13 h 77"/>
                <a:gd name="T18" fmla="*/ 28 w 66"/>
                <a:gd name="T19" fmla="*/ 8 h 77"/>
                <a:gd name="T20" fmla="*/ 7 w 66"/>
                <a:gd name="T21" fmla="*/ 13 h 77"/>
                <a:gd name="T22" fmla="*/ 7 w 66"/>
                <a:gd name="T23" fmla="*/ 4 h 77"/>
                <a:gd name="T24" fmla="*/ 29 w 66"/>
                <a:gd name="T25" fmla="*/ 0 h 77"/>
                <a:gd name="T26" fmla="*/ 52 w 66"/>
                <a:gd name="T27" fmla="*/ 8 h 77"/>
                <a:gd name="T28" fmla="*/ 58 w 66"/>
                <a:gd name="T29" fmla="*/ 25 h 77"/>
                <a:gd name="T30" fmla="*/ 58 w 66"/>
                <a:gd name="T31" fmla="*/ 62 h 77"/>
                <a:gd name="T32" fmla="*/ 62 w 66"/>
                <a:gd name="T33" fmla="*/ 68 h 77"/>
                <a:gd name="T34" fmla="*/ 66 w 66"/>
                <a:gd name="T35" fmla="*/ 67 h 77"/>
                <a:gd name="T36" fmla="*/ 66 w 66"/>
                <a:gd name="T37" fmla="*/ 74 h 77"/>
                <a:gd name="T38" fmla="*/ 46 w 66"/>
                <a:gd name="T39" fmla="*/ 38 h 77"/>
                <a:gd name="T40" fmla="*/ 31 w 66"/>
                <a:gd name="T41" fmla="*/ 36 h 77"/>
                <a:gd name="T42" fmla="*/ 12 w 66"/>
                <a:gd name="T43" fmla="*/ 52 h 77"/>
                <a:gd name="T44" fmla="*/ 28 w 66"/>
                <a:gd name="T45" fmla="*/ 69 h 77"/>
                <a:gd name="T46" fmla="*/ 42 w 66"/>
                <a:gd name="T47" fmla="*/ 63 h 77"/>
                <a:gd name="T48" fmla="*/ 46 w 66"/>
                <a:gd name="T49" fmla="*/ 49 h 77"/>
                <a:gd name="T50" fmla="*/ 46 w 66"/>
                <a:gd name="T51" fmla="*/ 38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a:lstStyle/>
            <a:p>
              <a:endParaRPr lang="en-GB"/>
            </a:p>
          </p:txBody>
        </p:sp>
        <p:sp>
          <p:nvSpPr>
            <p:cNvPr id="90" name="Freeform 34"/>
            <p:cNvSpPr>
              <a:spLocks noEditPoints="1"/>
            </p:cNvSpPr>
            <p:nvPr userDrawn="1"/>
          </p:nvSpPr>
          <p:spPr bwMode="auto">
            <a:xfrm>
              <a:off x="1485" y="548"/>
              <a:ext cx="47" cy="73"/>
            </a:xfrm>
            <a:custGeom>
              <a:avLst/>
              <a:gdLst>
                <a:gd name="T0" fmla="*/ 34 w 70"/>
                <a:gd name="T1" fmla="*/ 77 h 107"/>
                <a:gd name="T2" fmla="*/ 20 w 70"/>
                <a:gd name="T3" fmla="*/ 76 h 107"/>
                <a:gd name="T4" fmla="*/ 20 w 70"/>
                <a:gd name="T5" fmla="*/ 107 h 107"/>
                <a:gd name="T6" fmla="*/ 8 w 70"/>
                <a:gd name="T7" fmla="*/ 107 h 107"/>
                <a:gd name="T8" fmla="*/ 8 w 70"/>
                <a:gd name="T9" fmla="*/ 10 h 107"/>
                <a:gd name="T10" fmla="*/ 0 w 70"/>
                <a:gd name="T11" fmla="*/ 10 h 107"/>
                <a:gd name="T12" fmla="*/ 0 w 70"/>
                <a:gd name="T13" fmla="*/ 1 h 107"/>
                <a:gd name="T14" fmla="*/ 16 w 70"/>
                <a:gd name="T15" fmla="*/ 1 h 107"/>
                <a:gd name="T16" fmla="*/ 18 w 70"/>
                <a:gd name="T17" fmla="*/ 10 h 107"/>
                <a:gd name="T18" fmla="*/ 40 w 70"/>
                <a:gd name="T19" fmla="*/ 0 h 107"/>
                <a:gd name="T20" fmla="*/ 70 w 70"/>
                <a:gd name="T21" fmla="*/ 37 h 107"/>
                <a:gd name="T22" fmla="*/ 34 w 70"/>
                <a:gd name="T23" fmla="*/ 77 h 107"/>
                <a:gd name="T24" fmla="*/ 39 w 70"/>
                <a:gd name="T25" fmla="*/ 9 h 107"/>
                <a:gd name="T26" fmla="*/ 24 w 70"/>
                <a:gd name="T27" fmla="*/ 15 h 107"/>
                <a:gd name="T28" fmla="*/ 20 w 70"/>
                <a:gd name="T29" fmla="*/ 31 h 107"/>
                <a:gd name="T30" fmla="*/ 20 w 70"/>
                <a:gd name="T31" fmla="*/ 67 h 107"/>
                <a:gd name="T32" fmla="*/ 33 w 70"/>
                <a:gd name="T33" fmla="*/ 69 h 107"/>
                <a:gd name="T34" fmla="*/ 58 w 70"/>
                <a:gd name="T35" fmla="*/ 38 h 107"/>
                <a:gd name="T36" fmla="*/ 39 w 70"/>
                <a:gd name="T37" fmla="*/ 9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07">
                  <a:moveTo>
                    <a:pt x="34" y="77"/>
                  </a:moveTo>
                  <a:cubicBezTo>
                    <a:pt x="29" y="77"/>
                    <a:pt x="24" y="77"/>
                    <a:pt x="20" y="76"/>
                  </a:cubicBezTo>
                  <a:cubicBezTo>
                    <a:pt x="20" y="107"/>
                    <a:pt x="20" y="107"/>
                    <a:pt x="20" y="107"/>
                  </a:cubicBezTo>
                  <a:cubicBezTo>
                    <a:pt x="8" y="107"/>
                    <a:pt x="8" y="107"/>
                    <a:pt x="8" y="107"/>
                  </a:cubicBezTo>
                  <a:cubicBezTo>
                    <a:pt x="8" y="10"/>
                    <a:pt x="8" y="10"/>
                    <a:pt x="8" y="10"/>
                  </a:cubicBezTo>
                  <a:cubicBezTo>
                    <a:pt x="0" y="10"/>
                    <a:pt x="0" y="10"/>
                    <a:pt x="0" y="10"/>
                  </a:cubicBezTo>
                  <a:cubicBezTo>
                    <a:pt x="0" y="1"/>
                    <a:pt x="0" y="1"/>
                    <a:pt x="0" y="1"/>
                  </a:cubicBezTo>
                  <a:cubicBezTo>
                    <a:pt x="16" y="1"/>
                    <a:pt x="16" y="1"/>
                    <a:pt x="16" y="1"/>
                  </a:cubicBezTo>
                  <a:cubicBezTo>
                    <a:pt x="18" y="10"/>
                    <a:pt x="18" y="10"/>
                    <a:pt x="18" y="10"/>
                  </a:cubicBezTo>
                  <a:cubicBezTo>
                    <a:pt x="23" y="3"/>
                    <a:pt x="30" y="0"/>
                    <a:pt x="40" y="0"/>
                  </a:cubicBezTo>
                  <a:cubicBezTo>
                    <a:pt x="61" y="0"/>
                    <a:pt x="70" y="16"/>
                    <a:pt x="70" y="37"/>
                  </a:cubicBezTo>
                  <a:cubicBezTo>
                    <a:pt x="70" y="61"/>
                    <a:pt x="60" y="77"/>
                    <a:pt x="34" y="77"/>
                  </a:cubicBezTo>
                  <a:close/>
                  <a:moveTo>
                    <a:pt x="39" y="9"/>
                  </a:moveTo>
                  <a:cubicBezTo>
                    <a:pt x="32" y="9"/>
                    <a:pt x="27" y="11"/>
                    <a:pt x="24" y="15"/>
                  </a:cubicBezTo>
                  <a:cubicBezTo>
                    <a:pt x="21" y="19"/>
                    <a:pt x="20" y="24"/>
                    <a:pt x="20" y="31"/>
                  </a:cubicBezTo>
                  <a:cubicBezTo>
                    <a:pt x="20" y="67"/>
                    <a:pt x="20" y="67"/>
                    <a:pt x="20" y="67"/>
                  </a:cubicBezTo>
                  <a:cubicBezTo>
                    <a:pt x="24" y="68"/>
                    <a:pt x="29" y="69"/>
                    <a:pt x="33" y="69"/>
                  </a:cubicBezTo>
                  <a:cubicBezTo>
                    <a:pt x="53" y="69"/>
                    <a:pt x="58" y="57"/>
                    <a:pt x="58" y="38"/>
                  </a:cubicBezTo>
                  <a:cubicBezTo>
                    <a:pt x="58" y="18"/>
                    <a:pt x="51" y="9"/>
                    <a:pt x="39" y="9"/>
                  </a:cubicBezTo>
                  <a:close/>
                </a:path>
              </a:pathLst>
            </a:custGeom>
            <a:solidFill>
              <a:srgbClr val="FFFFFF"/>
            </a:solidFill>
            <a:ln w="9525">
              <a:noFill/>
              <a:round/>
              <a:headEnd/>
              <a:tailEnd/>
            </a:ln>
          </p:spPr>
          <p:txBody>
            <a:bodyPr/>
            <a:lstStyle/>
            <a:p>
              <a:endParaRPr lang="en-GB"/>
            </a:p>
          </p:txBody>
        </p:sp>
        <p:sp>
          <p:nvSpPr>
            <p:cNvPr id="91" name="Freeform 35"/>
            <p:cNvSpPr>
              <a:spLocks noEditPoints="1"/>
            </p:cNvSpPr>
            <p:nvPr userDrawn="1"/>
          </p:nvSpPr>
          <p:spPr bwMode="auto">
            <a:xfrm>
              <a:off x="1538" y="548"/>
              <a:ext cx="49" cy="73"/>
            </a:xfrm>
            <a:custGeom>
              <a:avLst/>
              <a:gdLst>
                <a:gd name="T0" fmla="*/ 35 w 71"/>
                <a:gd name="T1" fmla="*/ 77 h 107"/>
                <a:gd name="T2" fmla="*/ 21 w 71"/>
                <a:gd name="T3" fmla="*/ 76 h 107"/>
                <a:gd name="T4" fmla="*/ 21 w 71"/>
                <a:gd name="T5" fmla="*/ 107 h 107"/>
                <a:gd name="T6" fmla="*/ 9 w 71"/>
                <a:gd name="T7" fmla="*/ 107 h 107"/>
                <a:gd name="T8" fmla="*/ 9 w 71"/>
                <a:gd name="T9" fmla="*/ 10 h 107"/>
                <a:gd name="T10" fmla="*/ 0 w 71"/>
                <a:gd name="T11" fmla="*/ 10 h 107"/>
                <a:gd name="T12" fmla="*/ 0 w 71"/>
                <a:gd name="T13" fmla="*/ 1 h 107"/>
                <a:gd name="T14" fmla="*/ 17 w 71"/>
                <a:gd name="T15" fmla="*/ 1 h 107"/>
                <a:gd name="T16" fmla="*/ 19 w 71"/>
                <a:gd name="T17" fmla="*/ 10 h 107"/>
                <a:gd name="T18" fmla="*/ 41 w 71"/>
                <a:gd name="T19" fmla="*/ 0 h 107"/>
                <a:gd name="T20" fmla="*/ 71 w 71"/>
                <a:gd name="T21" fmla="*/ 37 h 107"/>
                <a:gd name="T22" fmla="*/ 35 w 71"/>
                <a:gd name="T23" fmla="*/ 77 h 107"/>
                <a:gd name="T24" fmla="*/ 39 w 71"/>
                <a:gd name="T25" fmla="*/ 9 h 107"/>
                <a:gd name="T26" fmla="*/ 25 w 71"/>
                <a:gd name="T27" fmla="*/ 15 h 107"/>
                <a:gd name="T28" fmla="*/ 21 w 71"/>
                <a:gd name="T29" fmla="*/ 31 h 107"/>
                <a:gd name="T30" fmla="*/ 21 w 71"/>
                <a:gd name="T31" fmla="*/ 67 h 107"/>
                <a:gd name="T32" fmla="*/ 34 w 71"/>
                <a:gd name="T33" fmla="*/ 69 h 107"/>
                <a:gd name="T34" fmla="*/ 59 w 71"/>
                <a:gd name="T35" fmla="*/ 38 h 107"/>
                <a:gd name="T36" fmla="*/ 39 w 71"/>
                <a:gd name="T37" fmla="*/ 9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 h="107">
                  <a:moveTo>
                    <a:pt x="35" y="77"/>
                  </a:moveTo>
                  <a:cubicBezTo>
                    <a:pt x="30" y="77"/>
                    <a:pt x="25" y="77"/>
                    <a:pt x="21" y="76"/>
                  </a:cubicBezTo>
                  <a:cubicBezTo>
                    <a:pt x="21" y="107"/>
                    <a:pt x="21" y="107"/>
                    <a:pt x="21" y="107"/>
                  </a:cubicBezTo>
                  <a:cubicBezTo>
                    <a:pt x="9" y="107"/>
                    <a:pt x="9" y="107"/>
                    <a:pt x="9" y="107"/>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3"/>
                    <a:pt x="31" y="0"/>
                    <a:pt x="41" y="0"/>
                  </a:cubicBezTo>
                  <a:cubicBezTo>
                    <a:pt x="62" y="0"/>
                    <a:pt x="71" y="16"/>
                    <a:pt x="71" y="37"/>
                  </a:cubicBezTo>
                  <a:cubicBezTo>
                    <a:pt x="71" y="61"/>
                    <a:pt x="61" y="77"/>
                    <a:pt x="35" y="77"/>
                  </a:cubicBezTo>
                  <a:close/>
                  <a:moveTo>
                    <a:pt x="39" y="9"/>
                  </a:moveTo>
                  <a:cubicBezTo>
                    <a:pt x="33" y="9"/>
                    <a:pt x="28" y="11"/>
                    <a:pt x="25" y="15"/>
                  </a:cubicBezTo>
                  <a:cubicBezTo>
                    <a:pt x="22" y="19"/>
                    <a:pt x="21" y="24"/>
                    <a:pt x="21" y="31"/>
                  </a:cubicBezTo>
                  <a:cubicBezTo>
                    <a:pt x="21" y="67"/>
                    <a:pt x="21" y="67"/>
                    <a:pt x="21" y="67"/>
                  </a:cubicBezTo>
                  <a:cubicBezTo>
                    <a:pt x="25" y="68"/>
                    <a:pt x="30" y="69"/>
                    <a:pt x="34" y="69"/>
                  </a:cubicBezTo>
                  <a:cubicBezTo>
                    <a:pt x="53" y="69"/>
                    <a:pt x="59" y="57"/>
                    <a:pt x="59" y="38"/>
                  </a:cubicBezTo>
                  <a:cubicBezTo>
                    <a:pt x="59" y="18"/>
                    <a:pt x="52" y="9"/>
                    <a:pt x="39" y="9"/>
                  </a:cubicBezTo>
                  <a:close/>
                </a:path>
              </a:pathLst>
            </a:custGeom>
            <a:solidFill>
              <a:srgbClr val="FFFFFF"/>
            </a:solidFill>
            <a:ln w="9525">
              <a:noFill/>
              <a:round/>
              <a:headEnd/>
              <a:tailEnd/>
            </a:ln>
          </p:spPr>
          <p:txBody>
            <a:bodyPr/>
            <a:lstStyle/>
            <a:p>
              <a:endParaRPr lang="en-GB"/>
            </a:p>
          </p:txBody>
        </p:sp>
        <p:sp>
          <p:nvSpPr>
            <p:cNvPr id="92" name="Freeform 36"/>
            <p:cNvSpPr>
              <a:spLocks noEditPoints="1"/>
            </p:cNvSpPr>
            <p:nvPr userDrawn="1"/>
          </p:nvSpPr>
          <p:spPr bwMode="auto">
            <a:xfrm>
              <a:off x="1594" y="548"/>
              <a:ext cx="43" cy="52"/>
            </a:xfrm>
            <a:custGeom>
              <a:avLst/>
              <a:gdLst>
                <a:gd name="T0" fmla="*/ 54 w 62"/>
                <a:gd name="T1" fmla="*/ 43 h 77"/>
                <a:gd name="T2" fmla="*/ 12 w 62"/>
                <a:gd name="T3" fmla="*/ 43 h 77"/>
                <a:gd name="T4" fmla="*/ 36 w 62"/>
                <a:gd name="T5" fmla="*/ 68 h 77"/>
                <a:gd name="T6" fmla="*/ 59 w 62"/>
                <a:gd name="T7" fmla="*/ 61 h 77"/>
                <a:gd name="T8" fmla="*/ 58 w 62"/>
                <a:gd name="T9" fmla="*/ 71 h 77"/>
                <a:gd name="T10" fmla="*/ 34 w 62"/>
                <a:gd name="T11" fmla="*/ 77 h 77"/>
                <a:gd name="T12" fmla="*/ 0 w 62"/>
                <a:gd name="T13" fmla="*/ 39 h 77"/>
                <a:gd name="T14" fmla="*/ 32 w 62"/>
                <a:gd name="T15" fmla="*/ 0 h 77"/>
                <a:gd name="T16" fmla="*/ 62 w 62"/>
                <a:gd name="T17" fmla="*/ 35 h 77"/>
                <a:gd name="T18" fmla="*/ 54 w 62"/>
                <a:gd name="T19" fmla="*/ 43 h 77"/>
                <a:gd name="T20" fmla="*/ 32 w 62"/>
                <a:gd name="T21" fmla="*/ 8 h 77"/>
                <a:gd name="T22" fmla="*/ 12 w 62"/>
                <a:gd name="T23" fmla="*/ 35 h 77"/>
                <a:gd name="T24" fmla="*/ 49 w 62"/>
                <a:gd name="T25" fmla="*/ 35 h 77"/>
                <a:gd name="T26" fmla="*/ 50 w 62"/>
                <a:gd name="T27" fmla="*/ 33 h 77"/>
                <a:gd name="T28" fmla="*/ 32 w 62"/>
                <a:gd name="T29" fmla="*/ 8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a:lstStyle/>
            <a:p>
              <a:endParaRPr lang="en-GB"/>
            </a:p>
          </p:txBody>
        </p:sp>
        <p:sp>
          <p:nvSpPr>
            <p:cNvPr id="93" name="Freeform 37"/>
            <p:cNvSpPr>
              <a:spLocks/>
            </p:cNvSpPr>
            <p:nvPr userDrawn="1"/>
          </p:nvSpPr>
          <p:spPr bwMode="auto">
            <a:xfrm>
              <a:off x="1644" y="548"/>
              <a:ext cx="46" cy="52"/>
            </a:xfrm>
            <a:custGeom>
              <a:avLst/>
              <a:gdLst>
                <a:gd name="T0" fmla="*/ 68 w 68"/>
                <a:gd name="T1" fmla="*/ 76 h 76"/>
                <a:gd name="T2" fmla="*/ 56 w 68"/>
                <a:gd name="T3" fmla="*/ 76 h 76"/>
                <a:gd name="T4" fmla="*/ 56 w 68"/>
                <a:gd name="T5" fmla="*/ 29 h 76"/>
                <a:gd name="T6" fmla="*/ 52 w 68"/>
                <a:gd name="T7" fmla="*/ 14 h 76"/>
                <a:gd name="T8" fmla="*/ 40 w 68"/>
                <a:gd name="T9" fmla="*/ 9 h 76"/>
                <a:gd name="T10" fmla="*/ 25 w 68"/>
                <a:gd name="T11" fmla="*/ 15 h 76"/>
                <a:gd name="T12" fmla="*/ 20 w 68"/>
                <a:gd name="T13" fmla="*/ 33 h 76"/>
                <a:gd name="T14" fmla="*/ 20 w 68"/>
                <a:gd name="T15" fmla="*/ 76 h 76"/>
                <a:gd name="T16" fmla="*/ 9 w 68"/>
                <a:gd name="T17" fmla="*/ 76 h 76"/>
                <a:gd name="T18" fmla="*/ 9 w 68"/>
                <a:gd name="T19" fmla="*/ 10 h 76"/>
                <a:gd name="T20" fmla="*/ 0 w 68"/>
                <a:gd name="T21" fmla="*/ 10 h 76"/>
                <a:gd name="T22" fmla="*/ 0 w 68"/>
                <a:gd name="T23" fmla="*/ 1 h 76"/>
                <a:gd name="T24" fmla="*/ 16 w 68"/>
                <a:gd name="T25" fmla="*/ 1 h 76"/>
                <a:gd name="T26" fmla="*/ 18 w 68"/>
                <a:gd name="T27" fmla="*/ 10 h 76"/>
                <a:gd name="T28" fmla="*/ 42 w 68"/>
                <a:gd name="T29" fmla="*/ 0 h 76"/>
                <a:gd name="T30" fmla="*/ 62 w 68"/>
                <a:gd name="T31" fmla="*/ 8 h 76"/>
                <a:gd name="T32" fmla="*/ 68 w 68"/>
                <a:gd name="T33" fmla="*/ 28 h 76"/>
                <a:gd name="T34" fmla="*/ 68 w 68"/>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a:lstStyle/>
            <a:p>
              <a:endParaRPr lang="en-GB"/>
            </a:p>
          </p:txBody>
        </p:sp>
        <p:sp>
          <p:nvSpPr>
            <p:cNvPr id="94" name="Freeform 38"/>
            <p:cNvSpPr>
              <a:spLocks/>
            </p:cNvSpPr>
            <p:nvPr userDrawn="1"/>
          </p:nvSpPr>
          <p:spPr bwMode="auto">
            <a:xfrm>
              <a:off x="445" y="254"/>
              <a:ext cx="121" cy="61"/>
            </a:xfrm>
            <a:custGeom>
              <a:avLst/>
              <a:gdLst>
                <a:gd name="T0" fmla="*/ 8 w 178"/>
                <a:gd name="T1" fmla="*/ 76 h 89"/>
                <a:gd name="T2" fmla="*/ 15 w 178"/>
                <a:gd name="T3" fmla="*/ 69 h 89"/>
                <a:gd name="T4" fmla="*/ 175 w 178"/>
                <a:gd name="T5" fmla="*/ 85 h 89"/>
                <a:gd name="T6" fmla="*/ 178 w 178"/>
                <a:gd name="T7" fmla="*/ 89 h 89"/>
                <a:gd name="T8" fmla="*/ 178 w 178"/>
                <a:gd name="T9" fmla="*/ 89 h 89"/>
                <a:gd name="T10" fmla="*/ 177 w 178"/>
                <a:gd name="T11" fmla="*/ 81 h 89"/>
                <a:gd name="T12" fmla="*/ 177 w 178"/>
                <a:gd name="T13" fmla="*/ 80 h 89"/>
                <a:gd name="T14" fmla="*/ 176 w 178"/>
                <a:gd name="T15" fmla="*/ 72 h 89"/>
                <a:gd name="T16" fmla="*/ 172 w 178"/>
                <a:gd name="T17" fmla="*/ 58 h 89"/>
                <a:gd name="T18" fmla="*/ 165 w 178"/>
                <a:gd name="T19" fmla="*/ 45 h 89"/>
                <a:gd name="T20" fmla="*/ 176 w 178"/>
                <a:gd name="T21" fmla="*/ 8 h 89"/>
                <a:gd name="T22" fmla="*/ 141 w 178"/>
                <a:gd name="T23" fmla="*/ 17 h 89"/>
                <a:gd name="T24" fmla="*/ 121 w 178"/>
                <a:gd name="T25" fmla="*/ 6 h 89"/>
                <a:gd name="T26" fmla="*/ 112 w 178"/>
                <a:gd name="T27" fmla="*/ 4 h 89"/>
                <a:gd name="T28" fmla="*/ 103 w 178"/>
                <a:gd name="T29" fmla="*/ 1 h 89"/>
                <a:gd name="T30" fmla="*/ 70 w 178"/>
                <a:gd name="T31" fmla="*/ 2 h 89"/>
                <a:gd name="T32" fmla="*/ 70 w 178"/>
                <a:gd name="T33" fmla="*/ 2 h 89"/>
                <a:gd name="T34" fmla="*/ 64 w 178"/>
                <a:gd name="T35" fmla="*/ 4 h 89"/>
                <a:gd name="T36" fmla="*/ 62 w 178"/>
                <a:gd name="T37" fmla="*/ 4 h 89"/>
                <a:gd name="T38" fmla="*/ 56 w 178"/>
                <a:gd name="T39" fmla="*/ 6 h 89"/>
                <a:gd name="T40" fmla="*/ 56 w 178"/>
                <a:gd name="T41" fmla="*/ 7 h 89"/>
                <a:gd name="T42" fmla="*/ 51 w 178"/>
                <a:gd name="T43" fmla="*/ 9 h 89"/>
                <a:gd name="T44" fmla="*/ 49 w 178"/>
                <a:gd name="T45" fmla="*/ 9 h 89"/>
                <a:gd name="T46" fmla="*/ 44 w 178"/>
                <a:gd name="T47" fmla="*/ 12 h 89"/>
                <a:gd name="T48" fmla="*/ 43 w 178"/>
                <a:gd name="T49" fmla="*/ 13 h 89"/>
                <a:gd name="T50" fmla="*/ 39 w 178"/>
                <a:gd name="T51" fmla="*/ 16 h 89"/>
                <a:gd name="T52" fmla="*/ 38 w 178"/>
                <a:gd name="T53" fmla="*/ 16 h 89"/>
                <a:gd name="T54" fmla="*/ 33 w 178"/>
                <a:gd name="T55" fmla="*/ 20 h 89"/>
                <a:gd name="T56" fmla="*/ 32 w 178"/>
                <a:gd name="T57" fmla="*/ 21 h 89"/>
                <a:gd name="T58" fmla="*/ 28 w 178"/>
                <a:gd name="T59" fmla="*/ 24 h 89"/>
                <a:gd name="T60" fmla="*/ 27 w 178"/>
                <a:gd name="T61" fmla="*/ 25 h 89"/>
                <a:gd name="T62" fmla="*/ 23 w 178"/>
                <a:gd name="T63" fmla="*/ 29 h 89"/>
                <a:gd name="T64" fmla="*/ 22 w 178"/>
                <a:gd name="T65" fmla="*/ 30 h 89"/>
                <a:gd name="T66" fmla="*/ 18 w 178"/>
                <a:gd name="T67" fmla="*/ 34 h 89"/>
                <a:gd name="T68" fmla="*/ 18 w 178"/>
                <a:gd name="T69" fmla="*/ 35 h 89"/>
                <a:gd name="T70" fmla="*/ 15 w 178"/>
                <a:gd name="T71" fmla="*/ 39 h 89"/>
                <a:gd name="T72" fmla="*/ 14 w 178"/>
                <a:gd name="T73" fmla="*/ 40 h 89"/>
                <a:gd name="T74" fmla="*/ 11 w 178"/>
                <a:gd name="T75" fmla="*/ 46 h 89"/>
                <a:gd name="T76" fmla="*/ 11 w 178"/>
                <a:gd name="T77" fmla="*/ 46 h 89"/>
                <a:gd name="T78" fmla="*/ 8 w 178"/>
                <a:gd name="T79" fmla="*/ 51 h 89"/>
                <a:gd name="T80" fmla="*/ 8 w 178"/>
                <a:gd name="T81" fmla="*/ 52 h 89"/>
                <a:gd name="T82" fmla="*/ 5 w 178"/>
                <a:gd name="T83" fmla="*/ 58 h 89"/>
                <a:gd name="T84" fmla="*/ 5 w 178"/>
                <a:gd name="T85" fmla="*/ 59 h 89"/>
                <a:gd name="T86" fmla="*/ 3 w 178"/>
                <a:gd name="T87" fmla="*/ 64 h 89"/>
                <a:gd name="T88" fmla="*/ 3 w 178"/>
                <a:gd name="T89" fmla="*/ 65 h 89"/>
                <a:gd name="T90" fmla="*/ 2 w 178"/>
                <a:gd name="T91" fmla="*/ 70 h 89"/>
                <a:gd name="T92" fmla="*/ 1 w 178"/>
                <a:gd name="T93" fmla="*/ 72 h 89"/>
                <a:gd name="T94" fmla="*/ 0 w 178"/>
                <a:gd name="T95" fmla="*/ 78 h 89"/>
                <a:gd name="T96" fmla="*/ 8 w 178"/>
                <a:gd name="T97" fmla="*/ 76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8" h="89">
                  <a:moveTo>
                    <a:pt x="8" y="76"/>
                  </a:moveTo>
                  <a:cubicBezTo>
                    <a:pt x="10" y="73"/>
                    <a:pt x="13" y="71"/>
                    <a:pt x="15" y="69"/>
                  </a:cubicBezTo>
                  <a:cubicBezTo>
                    <a:pt x="63" y="29"/>
                    <a:pt x="134" y="36"/>
                    <a:pt x="175" y="85"/>
                  </a:cubicBezTo>
                  <a:cubicBezTo>
                    <a:pt x="176" y="86"/>
                    <a:pt x="177" y="88"/>
                    <a:pt x="178" y="89"/>
                  </a:cubicBezTo>
                  <a:cubicBezTo>
                    <a:pt x="178" y="89"/>
                    <a:pt x="178" y="89"/>
                    <a:pt x="178" y="89"/>
                  </a:cubicBezTo>
                  <a:cubicBezTo>
                    <a:pt x="178" y="86"/>
                    <a:pt x="178" y="83"/>
                    <a:pt x="177" y="81"/>
                  </a:cubicBezTo>
                  <a:cubicBezTo>
                    <a:pt x="177" y="80"/>
                    <a:pt x="177" y="80"/>
                    <a:pt x="177" y="80"/>
                  </a:cubicBezTo>
                  <a:cubicBezTo>
                    <a:pt x="177" y="78"/>
                    <a:pt x="177" y="75"/>
                    <a:pt x="176" y="72"/>
                  </a:cubicBezTo>
                  <a:cubicBezTo>
                    <a:pt x="175" y="67"/>
                    <a:pt x="173" y="62"/>
                    <a:pt x="172" y="58"/>
                  </a:cubicBezTo>
                  <a:cubicBezTo>
                    <a:pt x="170" y="53"/>
                    <a:pt x="168" y="49"/>
                    <a:pt x="165" y="45"/>
                  </a:cubicBezTo>
                  <a:cubicBezTo>
                    <a:pt x="176" y="8"/>
                    <a:pt x="176" y="8"/>
                    <a:pt x="176" y="8"/>
                  </a:cubicBezTo>
                  <a:cubicBezTo>
                    <a:pt x="141" y="17"/>
                    <a:pt x="141" y="17"/>
                    <a:pt x="141" y="17"/>
                  </a:cubicBezTo>
                  <a:cubicBezTo>
                    <a:pt x="134" y="13"/>
                    <a:pt x="128" y="9"/>
                    <a:pt x="121" y="6"/>
                  </a:cubicBezTo>
                  <a:cubicBezTo>
                    <a:pt x="118" y="5"/>
                    <a:pt x="115" y="4"/>
                    <a:pt x="112" y="4"/>
                  </a:cubicBezTo>
                  <a:cubicBezTo>
                    <a:pt x="109" y="3"/>
                    <a:pt x="106" y="2"/>
                    <a:pt x="103" y="1"/>
                  </a:cubicBezTo>
                  <a:cubicBezTo>
                    <a:pt x="92" y="0"/>
                    <a:pt x="81" y="0"/>
                    <a:pt x="70" y="2"/>
                  </a:cubicBezTo>
                  <a:cubicBezTo>
                    <a:pt x="70" y="2"/>
                    <a:pt x="70" y="2"/>
                    <a:pt x="70" y="2"/>
                  </a:cubicBezTo>
                  <a:cubicBezTo>
                    <a:pt x="68" y="3"/>
                    <a:pt x="66" y="3"/>
                    <a:pt x="64" y="4"/>
                  </a:cubicBezTo>
                  <a:cubicBezTo>
                    <a:pt x="63" y="4"/>
                    <a:pt x="63" y="4"/>
                    <a:pt x="62" y="4"/>
                  </a:cubicBezTo>
                  <a:cubicBezTo>
                    <a:pt x="60" y="5"/>
                    <a:pt x="58" y="5"/>
                    <a:pt x="56" y="6"/>
                  </a:cubicBezTo>
                  <a:cubicBezTo>
                    <a:pt x="56" y="7"/>
                    <a:pt x="56" y="7"/>
                    <a:pt x="56" y="7"/>
                  </a:cubicBezTo>
                  <a:cubicBezTo>
                    <a:pt x="54" y="7"/>
                    <a:pt x="52" y="8"/>
                    <a:pt x="51" y="9"/>
                  </a:cubicBezTo>
                  <a:cubicBezTo>
                    <a:pt x="50" y="9"/>
                    <a:pt x="50" y="9"/>
                    <a:pt x="49" y="9"/>
                  </a:cubicBezTo>
                  <a:cubicBezTo>
                    <a:pt x="48" y="10"/>
                    <a:pt x="46" y="11"/>
                    <a:pt x="44" y="12"/>
                  </a:cubicBezTo>
                  <a:cubicBezTo>
                    <a:pt x="43" y="13"/>
                    <a:pt x="43" y="13"/>
                    <a:pt x="43" y="13"/>
                  </a:cubicBezTo>
                  <a:cubicBezTo>
                    <a:pt x="42" y="14"/>
                    <a:pt x="40" y="15"/>
                    <a:pt x="39" y="16"/>
                  </a:cubicBezTo>
                  <a:cubicBezTo>
                    <a:pt x="38" y="16"/>
                    <a:pt x="38" y="16"/>
                    <a:pt x="38" y="16"/>
                  </a:cubicBezTo>
                  <a:cubicBezTo>
                    <a:pt x="36" y="17"/>
                    <a:pt x="35" y="18"/>
                    <a:pt x="33" y="20"/>
                  </a:cubicBezTo>
                  <a:cubicBezTo>
                    <a:pt x="32" y="21"/>
                    <a:pt x="32" y="21"/>
                    <a:pt x="32" y="21"/>
                  </a:cubicBezTo>
                  <a:cubicBezTo>
                    <a:pt x="31" y="22"/>
                    <a:pt x="29" y="23"/>
                    <a:pt x="28" y="24"/>
                  </a:cubicBezTo>
                  <a:cubicBezTo>
                    <a:pt x="27" y="25"/>
                    <a:pt x="27" y="25"/>
                    <a:pt x="27" y="25"/>
                  </a:cubicBezTo>
                  <a:cubicBezTo>
                    <a:pt x="26" y="26"/>
                    <a:pt x="25" y="27"/>
                    <a:pt x="23" y="29"/>
                  </a:cubicBezTo>
                  <a:cubicBezTo>
                    <a:pt x="22" y="30"/>
                    <a:pt x="22" y="30"/>
                    <a:pt x="22" y="30"/>
                  </a:cubicBezTo>
                  <a:cubicBezTo>
                    <a:pt x="21" y="31"/>
                    <a:pt x="20" y="33"/>
                    <a:pt x="18" y="34"/>
                  </a:cubicBezTo>
                  <a:cubicBezTo>
                    <a:pt x="18" y="35"/>
                    <a:pt x="18" y="35"/>
                    <a:pt x="18" y="35"/>
                  </a:cubicBezTo>
                  <a:cubicBezTo>
                    <a:pt x="17" y="36"/>
                    <a:pt x="16" y="38"/>
                    <a:pt x="15" y="39"/>
                  </a:cubicBezTo>
                  <a:cubicBezTo>
                    <a:pt x="14" y="40"/>
                    <a:pt x="14" y="40"/>
                    <a:pt x="14" y="40"/>
                  </a:cubicBezTo>
                  <a:cubicBezTo>
                    <a:pt x="13" y="42"/>
                    <a:pt x="12" y="44"/>
                    <a:pt x="11" y="46"/>
                  </a:cubicBezTo>
                  <a:cubicBezTo>
                    <a:pt x="11" y="46"/>
                    <a:pt x="11" y="46"/>
                    <a:pt x="11" y="46"/>
                  </a:cubicBezTo>
                  <a:cubicBezTo>
                    <a:pt x="10" y="48"/>
                    <a:pt x="9" y="49"/>
                    <a:pt x="8" y="51"/>
                  </a:cubicBezTo>
                  <a:cubicBezTo>
                    <a:pt x="8" y="52"/>
                    <a:pt x="8" y="52"/>
                    <a:pt x="8" y="52"/>
                  </a:cubicBezTo>
                  <a:cubicBezTo>
                    <a:pt x="7" y="54"/>
                    <a:pt x="6" y="56"/>
                    <a:pt x="5" y="58"/>
                  </a:cubicBezTo>
                  <a:cubicBezTo>
                    <a:pt x="5" y="59"/>
                    <a:pt x="5" y="59"/>
                    <a:pt x="5" y="59"/>
                  </a:cubicBezTo>
                  <a:cubicBezTo>
                    <a:pt x="4" y="60"/>
                    <a:pt x="4" y="62"/>
                    <a:pt x="3" y="64"/>
                  </a:cubicBezTo>
                  <a:cubicBezTo>
                    <a:pt x="3" y="65"/>
                    <a:pt x="3" y="65"/>
                    <a:pt x="3" y="65"/>
                  </a:cubicBezTo>
                  <a:cubicBezTo>
                    <a:pt x="3" y="67"/>
                    <a:pt x="2" y="68"/>
                    <a:pt x="2" y="70"/>
                  </a:cubicBezTo>
                  <a:cubicBezTo>
                    <a:pt x="1" y="71"/>
                    <a:pt x="1" y="71"/>
                    <a:pt x="1" y="72"/>
                  </a:cubicBezTo>
                  <a:cubicBezTo>
                    <a:pt x="1" y="74"/>
                    <a:pt x="1" y="76"/>
                    <a:pt x="0" y="78"/>
                  </a:cubicBezTo>
                  <a:cubicBezTo>
                    <a:pt x="3" y="77"/>
                    <a:pt x="5" y="76"/>
                    <a:pt x="8" y="76"/>
                  </a:cubicBezTo>
                  <a:close/>
                </a:path>
              </a:pathLst>
            </a:custGeom>
            <a:solidFill>
              <a:srgbClr val="97D700"/>
            </a:solidFill>
            <a:ln w="9525">
              <a:noFill/>
              <a:round/>
              <a:headEnd/>
              <a:tailEnd/>
            </a:ln>
          </p:spPr>
          <p:txBody>
            <a:bodyPr/>
            <a:lstStyle/>
            <a:p>
              <a:endParaRPr lang="en-GB"/>
            </a:p>
          </p:txBody>
        </p:sp>
        <p:sp>
          <p:nvSpPr>
            <p:cNvPr id="95" name="Freeform 39"/>
            <p:cNvSpPr>
              <a:spLocks/>
            </p:cNvSpPr>
            <p:nvPr userDrawn="1"/>
          </p:nvSpPr>
          <p:spPr bwMode="auto">
            <a:xfrm>
              <a:off x="382" y="308"/>
              <a:ext cx="83" cy="120"/>
            </a:xfrm>
            <a:custGeom>
              <a:avLst/>
              <a:gdLst>
                <a:gd name="T0" fmla="*/ 122 w 122"/>
                <a:gd name="T1" fmla="*/ 175 h 177"/>
                <a:gd name="T2" fmla="*/ 94 w 122"/>
                <a:gd name="T3" fmla="*/ 151 h 177"/>
                <a:gd name="T4" fmla="*/ 92 w 122"/>
                <a:gd name="T5" fmla="*/ 7 h 177"/>
                <a:gd name="T6" fmla="*/ 92 w 122"/>
                <a:gd name="T7" fmla="*/ 0 h 177"/>
                <a:gd name="T8" fmla="*/ 92 w 122"/>
                <a:gd name="T9" fmla="*/ 0 h 177"/>
                <a:gd name="T10" fmla="*/ 88 w 122"/>
                <a:gd name="T11" fmla="*/ 1 h 177"/>
                <a:gd name="T12" fmla="*/ 87 w 122"/>
                <a:gd name="T13" fmla="*/ 1 h 177"/>
                <a:gd name="T14" fmla="*/ 66 w 122"/>
                <a:gd name="T15" fmla="*/ 13 h 177"/>
                <a:gd name="T16" fmla="*/ 65 w 122"/>
                <a:gd name="T17" fmla="*/ 14 h 177"/>
                <a:gd name="T18" fmla="*/ 62 w 122"/>
                <a:gd name="T19" fmla="*/ 16 h 177"/>
                <a:gd name="T20" fmla="*/ 61 w 122"/>
                <a:gd name="T21" fmla="*/ 17 h 177"/>
                <a:gd name="T22" fmla="*/ 58 w 122"/>
                <a:gd name="T23" fmla="*/ 20 h 177"/>
                <a:gd name="T24" fmla="*/ 57 w 122"/>
                <a:gd name="T25" fmla="*/ 20 h 177"/>
                <a:gd name="T26" fmla="*/ 54 w 122"/>
                <a:gd name="T27" fmla="*/ 23 h 177"/>
                <a:gd name="T28" fmla="*/ 54 w 122"/>
                <a:gd name="T29" fmla="*/ 24 h 177"/>
                <a:gd name="T30" fmla="*/ 47 w 122"/>
                <a:gd name="T31" fmla="*/ 31 h 177"/>
                <a:gd name="T32" fmla="*/ 47 w 122"/>
                <a:gd name="T33" fmla="*/ 32 h 177"/>
                <a:gd name="T34" fmla="*/ 45 w 122"/>
                <a:gd name="T35" fmla="*/ 35 h 177"/>
                <a:gd name="T36" fmla="*/ 44 w 122"/>
                <a:gd name="T37" fmla="*/ 37 h 177"/>
                <a:gd name="T38" fmla="*/ 42 w 122"/>
                <a:gd name="T39" fmla="*/ 40 h 177"/>
                <a:gd name="T40" fmla="*/ 41 w 122"/>
                <a:gd name="T41" fmla="*/ 41 h 177"/>
                <a:gd name="T42" fmla="*/ 39 w 122"/>
                <a:gd name="T43" fmla="*/ 44 h 177"/>
                <a:gd name="T44" fmla="*/ 39 w 122"/>
                <a:gd name="T45" fmla="*/ 46 h 177"/>
                <a:gd name="T46" fmla="*/ 37 w 122"/>
                <a:gd name="T47" fmla="*/ 49 h 177"/>
                <a:gd name="T48" fmla="*/ 36 w 122"/>
                <a:gd name="T49" fmla="*/ 50 h 177"/>
                <a:gd name="T50" fmla="*/ 34 w 122"/>
                <a:gd name="T51" fmla="*/ 55 h 177"/>
                <a:gd name="T52" fmla="*/ 34 w 122"/>
                <a:gd name="T53" fmla="*/ 55 h 177"/>
                <a:gd name="T54" fmla="*/ 33 w 122"/>
                <a:gd name="T55" fmla="*/ 58 h 177"/>
                <a:gd name="T56" fmla="*/ 29 w 122"/>
                <a:gd name="T57" fmla="*/ 77 h 177"/>
                <a:gd name="T58" fmla="*/ 29 w 122"/>
                <a:gd name="T59" fmla="*/ 84 h 177"/>
                <a:gd name="T60" fmla="*/ 0 w 122"/>
                <a:gd name="T61" fmla="*/ 110 h 177"/>
                <a:gd name="T62" fmla="*/ 35 w 122"/>
                <a:gd name="T63" fmla="*/ 120 h 177"/>
                <a:gd name="T64" fmla="*/ 39 w 122"/>
                <a:gd name="T65" fmla="*/ 129 h 177"/>
                <a:gd name="T66" fmla="*/ 43 w 122"/>
                <a:gd name="T67" fmla="*/ 137 h 177"/>
                <a:gd name="T68" fmla="*/ 46 w 122"/>
                <a:gd name="T69" fmla="*/ 140 h 177"/>
                <a:gd name="T70" fmla="*/ 52 w 122"/>
                <a:gd name="T71" fmla="*/ 148 h 177"/>
                <a:gd name="T72" fmla="*/ 73 w 122"/>
                <a:gd name="T73" fmla="*/ 165 h 177"/>
                <a:gd name="T74" fmla="*/ 77 w 122"/>
                <a:gd name="T75" fmla="*/ 168 h 177"/>
                <a:gd name="T76" fmla="*/ 86 w 122"/>
                <a:gd name="T77" fmla="*/ 171 h 177"/>
                <a:gd name="T78" fmla="*/ 87 w 122"/>
                <a:gd name="T79" fmla="*/ 172 h 177"/>
                <a:gd name="T80" fmla="*/ 91 w 122"/>
                <a:gd name="T81" fmla="*/ 173 h 177"/>
                <a:gd name="T82" fmla="*/ 92 w 122"/>
                <a:gd name="T83" fmla="*/ 173 h 177"/>
                <a:gd name="T84" fmla="*/ 95 w 122"/>
                <a:gd name="T85" fmla="*/ 174 h 177"/>
                <a:gd name="T86" fmla="*/ 96 w 122"/>
                <a:gd name="T87" fmla="*/ 174 h 177"/>
                <a:gd name="T88" fmla="*/ 100 w 122"/>
                <a:gd name="T89" fmla="*/ 175 h 177"/>
                <a:gd name="T90" fmla="*/ 100 w 122"/>
                <a:gd name="T91" fmla="*/ 175 h 177"/>
                <a:gd name="T92" fmla="*/ 104 w 122"/>
                <a:gd name="T93" fmla="*/ 176 h 177"/>
                <a:gd name="T94" fmla="*/ 105 w 122"/>
                <a:gd name="T95" fmla="*/ 176 h 177"/>
                <a:gd name="T96" fmla="*/ 109 w 122"/>
                <a:gd name="T97" fmla="*/ 177 h 177"/>
                <a:gd name="T98" fmla="*/ 109 w 122"/>
                <a:gd name="T99" fmla="*/ 177 h 177"/>
                <a:gd name="T100" fmla="*/ 122 w 122"/>
                <a:gd name="T101" fmla="*/ 177 h 177"/>
                <a:gd name="T102" fmla="*/ 122 w 122"/>
                <a:gd name="T103" fmla="*/ 175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2" h="177">
                  <a:moveTo>
                    <a:pt x="122" y="175"/>
                  </a:moveTo>
                  <a:cubicBezTo>
                    <a:pt x="112" y="169"/>
                    <a:pt x="102" y="161"/>
                    <a:pt x="94" y="151"/>
                  </a:cubicBezTo>
                  <a:cubicBezTo>
                    <a:pt x="58" y="108"/>
                    <a:pt x="59" y="48"/>
                    <a:pt x="92" y="7"/>
                  </a:cubicBezTo>
                  <a:cubicBezTo>
                    <a:pt x="92" y="5"/>
                    <a:pt x="92" y="2"/>
                    <a:pt x="92" y="0"/>
                  </a:cubicBezTo>
                  <a:cubicBezTo>
                    <a:pt x="92" y="0"/>
                    <a:pt x="92" y="0"/>
                    <a:pt x="92" y="0"/>
                  </a:cubicBezTo>
                  <a:cubicBezTo>
                    <a:pt x="91" y="0"/>
                    <a:pt x="89" y="1"/>
                    <a:pt x="88" y="1"/>
                  </a:cubicBezTo>
                  <a:cubicBezTo>
                    <a:pt x="87" y="1"/>
                    <a:pt x="87" y="1"/>
                    <a:pt x="87" y="1"/>
                  </a:cubicBezTo>
                  <a:cubicBezTo>
                    <a:pt x="80" y="4"/>
                    <a:pt x="72" y="8"/>
                    <a:pt x="66" y="13"/>
                  </a:cubicBezTo>
                  <a:cubicBezTo>
                    <a:pt x="65" y="14"/>
                    <a:pt x="65" y="14"/>
                    <a:pt x="65" y="14"/>
                  </a:cubicBezTo>
                  <a:cubicBezTo>
                    <a:pt x="64" y="15"/>
                    <a:pt x="63" y="16"/>
                    <a:pt x="62" y="16"/>
                  </a:cubicBezTo>
                  <a:cubicBezTo>
                    <a:pt x="61" y="17"/>
                    <a:pt x="61" y="17"/>
                    <a:pt x="61" y="17"/>
                  </a:cubicBezTo>
                  <a:cubicBezTo>
                    <a:pt x="60" y="18"/>
                    <a:pt x="59" y="19"/>
                    <a:pt x="58" y="20"/>
                  </a:cubicBezTo>
                  <a:cubicBezTo>
                    <a:pt x="57" y="20"/>
                    <a:pt x="57" y="20"/>
                    <a:pt x="57" y="20"/>
                  </a:cubicBezTo>
                  <a:cubicBezTo>
                    <a:pt x="56" y="21"/>
                    <a:pt x="55" y="22"/>
                    <a:pt x="54" y="23"/>
                  </a:cubicBezTo>
                  <a:cubicBezTo>
                    <a:pt x="54" y="24"/>
                    <a:pt x="54" y="24"/>
                    <a:pt x="54" y="24"/>
                  </a:cubicBezTo>
                  <a:cubicBezTo>
                    <a:pt x="52" y="26"/>
                    <a:pt x="49" y="29"/>
                    <a:pt x="47" y="31"/>
                  </a:cubicBezTo>
                  <a:cubicBezTo>
                    <a:pt x="47" y="32"/>
                    <a:pt x="47" y="32"/>
                    <a:pt x="47" y="32"/>
                  </a:cubicBezTo>
                  <a:cubicBezTo>
                    <a:pt x="46" y="33"/>
                    <a:pt x="45" y="34"/>
                    <a:pt x="45" y="35"/>
                  </a:cubicBezTo>
                  <a:cubicBezTo>
                    <a:pt x="44" y="36"/>
                    <a:pt x="44" y="36"/>
                    <a:pt x="44" y="37"/>
                  </a:cubicBezTo>
                  <a:cubicBezTo>
                    <a:pt x="43" y="38"/>
                    <a:pt x="42" y="39"/>
                    <a:pt x="42" y="40"/>
                  </a:cubicBezTo>
                  <a:cubicBezTo>
                    <a:pt x="42" y="40"/>
                    <a:pt x="41" y="41"/>
                    <a:pt x="41" y="41"/>
                  </a:cubicBezTo>
                  <a:cubicBezTo>
                    <a:pt x="40" y="42"/>
                    <a:pt x="40" y="43"/>
                    <a:pt x="39" y="44"/>
                  </a:cubicBezTo>
                  <a:cubicBezTo>
                    <a:pt x="39" y="44"/>
                    <a:pt x="39" y="45"/>
                    <a:pt x="39" y="46"/>
                  </a:cubicBezTo>
                  <a:cubicBezTo>
                    <a:pt x="38" y="47"/>
                    <a:pt x="38" y="48"/>
                    <a:pt x="37" y="49"/>
                  </a:cubicBezTo>
                  <a:cubicBezTo>
                    <a:pt x="37" y="49"/>
                    <a:pt x="37" y="50"/>
                    <a:pt x="36" y="50"/>
                  </a:cubicBezTo>
                  <a:cubicBezTo>
                    <a:pt x="36" y="52"/>
                    <a:pt x="35" y="53"/>
                    <a:pt x="34" y="55"/>
                  </a:cubicBezTo>
                  <a:cubicBezTo>
                    <a:pt x="34" y="55"/>
                    <a:pt x="34" y="55"/>
                    <a:pt x="34" y="55"/>
                  </a:cubicBezTo>
                  <a:cubicBezTo>
                    <a:pt x="34" y="56"/>
                    <a:pt x="34" y="57"/>
                    <a:pt x="33" y="58"/>
                  </a:cubicBezTo>
                  <a:cubicBezTo>
                    <a:pt x="31" y="64"/>
                    <a:pt x="30" y="70"/>
                    <a:pt x="29" y="77"/>
                  </a:cubicBezTo>
                  <a:cubicBezTo>
                    <a:pt x="29" y="79"/>
                    <a:pt x="29" y="82"/>
                    <a:pt x="29" y="84"/>
                  </a:cubicBezTo>
                  <a:cubicBezTo>
                    <a:pt x="0" y="110"/>
                    <a:pt x="0" y="110"/>
                    <a:pt x="0" y="110"/>
                  </a:cubicBezTo>
                  <a:cubicBezTo>
                    <a:pt x="35" y="120"/>
                    <a:pt x="35" y="120"/>
                    <a:pt x="35" y="120"/>
                  </a:cubicBezTo>
                  <a:cubicBezTo>
                    <a:pt x="36" y="123"/>
                    <a:pt x="37" y="126"/>
                    <a:pt x="39" y="129"/>
                  </a:cubicBezTo>
                  <a:cubicBezTo>
                    <a:pt x="40" y="131"/>
                    <a:pt x="42" y="134"/>
                    <a:pt x="43" y="137"/>
                  </a:cubicBezTo>
                  <a:cubicBezTo>
                    <a:pt x="44" y="138"/>
                    <a:pt x="45" y="139"/>
                    <a:pt x="46" y="140"/>
                  </a:cubicBezTo>
                  <a:cubicBezTo>
                    <a:pt x="48" y="143"/>
                    <a:pt x="49" y="145"/>
                    <a:pt x="52" y="148"/>
                  </a:cubicBezTo>
                  <a:cubicBezTo>
                    <a:pt x="58" y="155"/>
                    <a:pt x="65" y="160"/>
                    <a:pt x="73" y="165"/>
                  </a:cubicBezTo>
                  <a:cubicBezTo>
                    <a:pt x="75" y="166"/>
                    <a:pt x="76" y="167"/>
                    <a:pt x="77" y="168"/>
                  </a:cubicBezTo>
                  <a:cubicBezTo>
                    <a:pt x="80" y="169"/>
                    <a:pt x="83" y="170"/>
                    <a:pt x="86" y="171"/>
                  </a:cubicBezTo>
                  <a:cubicBezTo>
                    <a:pt x="87" y="172"/>
                    <a:pt x="87" y="172"/>
                    <a:pt x="87" y="172"/>
                  </a:cubicBezTo>
                  <a:cubicBezTo>
                    <a:pt x="88" y="172"/>
                    <a:pt x="89" y="173"/>
                    <a:pt x="91" y="173"/>
                  </a:cubicBezTo>
                  <a:cubicBezTo>
                    <a:pt x="92" y="173"/>
                    <a:pt x="92" y="173"/>
                    <a:pt x="92" y="173"/>
                  </a:cubicBezTo>
                  <a:cubicBezTo>
                    <a:pt x="93" y="174"/>
                    <a:pt x="94" y="174"/>
                    <a:pt x="95" y="174"/>
                  </a:cubicBezTo>
                  <a:cubicBezTo>
                    <a:pt x="96" y="174"/>
                    <a:pt x="96" y="174"/>
                    <a:pt x="96" y="174"/>
                  </a:cubicBezTo>
                  <a:cubicBezTo>
                    <a:pt x="97" y="175"/>
                    <a:pt x="99" y="175"/>
                    <a:pt x="100" y="175"/>
                  </a:cubicBezTo>
                  <a:cubicBezTo>
                    <a:pt x="100" y="175"/>
                    <a:pt x="100" y="175"/>
                    <a:pt x="100" y="175"/>
                  </a:cubicBezTo>
                  <a:cubicBezTo>
                    <a:pt x="102" y="176"/>
                    <a:pt x="103" y="176"/>
                    <a:pt x="104" y="176"/>
                  </a:cubicBezTo>
                  <a:cubicBezTo>
                    <a:pt x="105" y="176"/>
                    <a:pt x="105" y="176"/>
                    <a:pt x="105" y="176"/>
                  </a:cubicBezTo>
                  <a:cubicBezTo>
                    <a:pt x="106" y="176"/>
                    <a:pt x="108" y="177"/>
                    <a:pt x="109" y="177"/>
                  </a:cubicBezTo>
                  <a:cubicBezTo>
                    <a:pt x="109" y="177"/>
                    <a:pt x="109" y="177"/>
                    <a:pt x="109" y="177"/>
                  </a:cubicBezTo>
                  <a:cubicBezTo>
                    <a:pt x="114" y="177"/>
                    <a:pt x="118" y="177"/>
                    <a:pt x="122" y="177"/>
                  </a:cubicBezTo>
                  <a:lnTo>
                    <a:pt x="122" y="175"/>
                  </a:lnTo>
                  <a:close/>
                </a:path>
              </a:pathLst>
            </a:custGeom>
            <a:solidFill>
              <a:srgbClr val="FF671F"/>
            </a:solidFill>
            <a:ln w="9525">
              <a:noFill/>
              <a:round/>
              <a:headEnd/>
              <a:tailEnd/>
            </a:ln>
          </p:spPr>
          <p:txBody>
            <a:bodyPr/>
            <a:lstStyle/>
            <a:p>
              <a:endParaRPr lang="en-GB"/>
            </a:p>
          </p:txBody>
        </p:sp>
        <p:sp>
          <p:nvSpPr>
            <p:cNvPr id="96" name="Freeform 40"/>
            <p:cNvSpPr>
              <a:spLocks/>
            </p:cNvSpPr>
            <p:nvPr userDrawn="1"/>
          </p:nvSpPr>
          <p:spPr bwMode="auto">
            <a:xfrm>
              <a:off x="445" y="306"/>
              <a:ext cx="5" cy="6"/>
            </a:xfrm>
            <a:custGeom>
              <a:avLst/>
              <a:gdLst>
                <a:gd name="T0" fmla="*/ 8 w 8"/>
                <a:gd name="T1" fmla="*/ 0 h 9"/>
                <a:gd name="T2" fmla="*/ 0 w 8"/>
                <a:gd name="T3" fmla="*/ 2 h 9"/>
                <a:gd name="T4" fmla="*/ 0 w 8"/>
                <a:gd name="T5" fmla="*/ 9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cubicBezTo>
                    <a:pt x="5" y="0"/>
                    <a:pt x="3" y="1"/>
                    <a:pt x="0" y="2"/>
                  </a:cubicBezTo>
                  <a:cubicBezTo>
                    <a:pt x="0" y="4"/>
                    <a:pt x="0" y="7"/>
                    <a:pt x="0" y="9"/>
                  </a:cubicBezTo>
                  <a:cubicBezTo>
                    <a:pt x="2" y="6"/>
                    <a:pt x="5" y="3"/>
                    <a:pt x="8" y="0"/>
                  </a:cubicBezTo>
                  <a:close/>
                </a:path>
              </a:pathLst>
            </a:custGeom>
            <a:solidFill>
              <a:srgbClr val="6A2382"/>
            </a:solidFill>
            <a:ln w="9525">
              <a:noFill/>
              <a:round/>
              <a:headEnd/>
              <a:tailEnd/>
            </a:ln>
          </p:spPr>
          <p:txBody>
            <a:bodyPr/>
            <a:lstStyle/>
            <a:p>
              <a:endParaRPr lang="en-GB"/>
            </a:p>
          </p:txBody>
        </p:sp>
        <p:sp>
          <p:nvSpPr>
            <p:cNvPr id="97" name="Freeform 41"/>
            <p:cNvSpPr>
              <a:spLocks/>
            </p:cNvSpPr>
            <p:nvPr userDrawn="1"/>
          </p:nvSpPr>
          <p:spPr bwMode="auto">
            <a:xfrm>
              <a:off x="465" y="315"/>
              <a:ext cx="118" cy="145"/>
            </a:xfrm>
            <a:custGeom>
              <a:avLst/>
              <a:gdLst>
                <a:gd name="T0" fmla="*/ 151 w 172"/>
                <a:gd name="T1" fmla="*/ 135 h 212"/>
                <a:gd name="T2" fmla="*/ 154 w 172"/>
                <a:gd name="T3" fmla="*/ 131 h 212"/>
                <a:gd name="T4" fmla="*/ 156 w 172"/>
                <a:gd name="T5" fmla="*/ 126 h 212"/>
                <a:gd name="T6" fmla="*/ 159 w 172"/>
                <a:gd name="T7" fmla="*/ 121 h 212"/>
                <a:gd name="T8" fmla="*/ 161 w 172"/>
                <a:gd name="T9" fmla="*/ 116 h 212"/>
                <a:gd name="T10" fmla="*/ 164 w 172"/>
                <a:gd name="T11" fmla="*/ 111 h 212"/>
                <a:gd name="T12" fmla="*/ 165 w 172"/>
                <a:gd name="T13" fmla="*/ 106 h 212"/>
                <a:gd name="T14" fmla="*/ 167 w 172"/>
                <a:gd name="T15" fmla="*/ 101 h 212"/>
                <a:gd name="T16" fmla="*/ 168 w 172"/>
                <a:gd name="T17" fmla="*/ 96 h 212"/>
                <a:gd name="T18" fmla="*/ 169 w 172"/>
                <a:gd name="T19" fmla="*/ 91 h 212"/>
                <a:gd name="T20" fmla="*/ 170 w 172"/>
                <a:gd name="T21" fmla="*/ 86 h 212"/>
                <a:gd name="T22" fmla="*/ 171 w 172"/>
                <a:gd name="T23" fmla="*/ 80 h 212"/>
                <a:gd name="T24" fmla="*/ 171 w 172"/>
                <a:gd name="T25" fmla="*/ 75 h 212"/>
                <a:gd name="T26" fmla="*/ 172 w 172"/>
                <a:gd name="T27" fmla="*/ 70 h 212"/>
                <a:gd name="T28" fmla="*/ 171 w 172"/>
                <a:gd name="T29" fmla="*/ 64 h 212"/>
                <a:gd name="T30" fmla="*/ 171 w 172"/>
                <a:gd name="T31" fmla="*/ 59 h 212"/>
                <a:gd name="T32" fmla="*/ 170 w 172"/>
                <a:gd name="T33" fmla="*/ 54 h 212"/>
                <a:gd name="T34" fmla="*/ 170 w 172"/>
                <a:gd name="T35" fmla="*/ 49 h 212"/>
                <a:gd name="T36" fmla="*/ 168 w 172"/>
                <a:gd name="T37" fmla="*/ 43 h 212"/>
                <a:gd name="T38" fmla="*/ 167 w 172"/>
                <a:gd name="T39" fmla="*/ 38 h 212"/>
                <a:gd name="T40" fmla="*/ 166 w 172"/>
                <a:gd name="T41" fmla="*/ 33 h 212"/>
                <a:gd name="T42" fmla="*/ 164 w 172"/>
                <a:gd name="T43" fmla="*/ 28 h 212"/>
                <a:gd name="T44" fmla="*/ 162 w 172"/>
                <a:gd name="T45" fmla="*/ 23 h 212"/>
                <a:gd name="T46" fmla="*/ 159 w 172"/>
                <a:gd name="T47" fmla="*/ 18 h 212"/>
                <a:gd name="T48" fmla="*/ 157 w 172"/>
                <a:gd name="T49" fmla="*/ 13 h 212"/>
                <a:gd name="T50" fmla="*/ 154 w 172"/>
                <a:gd name="T51" fmla="*/ 9 h 212"/>
                <a:gd name="T52" fmla="*/ 151 w 172"/>
                <a:gd name="T53" fmla="*/ 4 h 212"/>
                <a:gd name="T54" fmla="*/ 148 w 172"/>
                <a:gd name="T55" fmla="*/ 0 h 212"/>
                <a:gd name="T56" fmla="*/ 80 w 172"/>
                <a:gd name="T57" fmla="*/ 107 h 212"/>
                <a:gd name="T58" fmla="*/ 5 w 172"/>
                <a:gd name="T59" fmla="*/ 187 h 212"/>
                <a:gd name="T60" fmla="*/ 27 w 172"/>
                <a:gd name="T61" fmla="*/ 196 h 212"/>
                <a:gd name="T62" fmla="*/ 72 w 172"/>
                <a:gd name="T63" fmla="*/ 181 h 212"/>
                <a:gd name="T64" fmla="*/ 111 w 172"/>
                <a:gd name="T65" fmla="*/ 169 h 212"/>
                <a:gd name="T66" fmla="*/ 131 w 172"/>
                <a:gd name="T67" fmla="*/ 156 h 212"/>
                <a:gd name="T68" fmla="*/ 136 w 172"/>
                <a:gd name="T69" fmla="*/ 152 h 212"/>
                <a:gd name="T70" fmla="*/ 140 w 172"/>
                <a:gd name="T71" fmla="*/ 148 h 212"/>
                <a:gd name="T72" fmla="*/ 144 w 172"/>
                <a:gd name="T73" fmla="*/ 144 h 212"/>
                <a:gd name="T74" fmla="*/ 147 w 172"/>
                <a:gd name="T75" fmla="*/ 140 h 2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2" h="212">
                  <a:moveTo>
                    <a:pt x="149" y="138"/>
                  </a:moveTo>
                  <a:cubicBezTo>
                    <a:pt x="149" y="137"/>
                    <a:pt x="150" y="136"/>
                    <a:pt x="151" y="135"/>
                  </a:cubicBezTo>
                  <a:cubicBezTo>
                    <a:pt x="151" y="134"/>
                    <a:pt x="152" y="134"/>
                    <a:pt x="152" y="133"/>
                  </a:cubicBezTo>
                  <a:cubicBezTo>
                    <a:pt x="153" y="132"/>
                    <a:pt x="153" y="131"/>
                    <a:pt x="154" y="131"/>
                  </a:cubicBezTo>
                  <a:cubicBezTo>
                    <a:pt x="154" y="130"/>
                    <a:pt x="155" y="129"/>
                    <a:pt x="155" y="128"/>
                  </a:cubicBezTo>
                  <a:cubicBezTo>
                    <a:pt x="156" y="128"/>
                    <a:pt x="156" y="127"/>
                    <a:pt x="156" y="126"/>
                  </a:cubicBezTo>
                  <a:cubicBezTo>
                    <a:pt x="157" y="125"/>
                    <a:pt x="157" y="124"/>
                    <a:pt x="158" y="124"/>
                  </a:cubicBezTo>
                  <a:cubicBezTo>
                    <a:pt x="158" y="123"/>
                    <a:pt x="159" y="122"/>
                    <a:pt x="159" y="121"/>
                  </a:cubicBezTo>
                  <a:cubicBezTo>
                    <a:pt x="159" y="120"/>
                    <a:pt x="160" y="120"/>
                    <a:pt x="160" y="119"/>
                  </a:cubicBezTo>
                  <a:cubicBezTo>
                    <a:pt x="161" y="118"/>
                    <a:pt x="161" y="117"/>
                    <a:pt x="161" y="116"/>
                  </a:cubicBezTo>
                  <a:cubicBezTo>
                    <a:pt x="162" y="116"/>
                    <a:pt x="162" y="115"/>
                    <a:pt x="163" y="114"/>
                  </a:cubicBezTo>
                  <a:cubicBezTo>
                    <a:pt x="163" y="113"/>
                    <a:pt x="163" y="112"/>
                    <a:pt x="164" y="111"/>
                  </a:cubicBezTo>
                  <a:cubicBezTo>
                    <a:pt x="164" y="111"/>
                    <a:pt x="164" y="110"/>
                    <a:pt x="165" y="109"/>
                  </a:cubicBezTo>
                  <a:cubicBezTo>
                    <a:pt x="165" y="108"/>
                    <a:pt x="165" y="107"/>
                    <a:pt x="165" y="106"/>
                  </a:cubicBezTo>
                  <a:cubicBezTo>
                    <a:pt x="166" y="106"/>
                    <a:pt x="166" y="105"/>
                    <a:pt x="166" y="104"/>
                  </a:cubicBezTo>
                  <a:cubicBezTo>
                    <a:pt x="167" y="103"/>
                    <a:pt x="167" y="102"/>
                    <a:pt x="167" y="101"/>
                  </a:cubicBezTo>
                  <a:cubicBezTo>
                    <a:pt x="167" y="100"/>
                    <a:pt x="168" y="99"/>
                    <a:pt x="168" y="98"/>
                  </a:cubicBezTo>
                  <a:cubicBezTo>
                    <a:pt x="168" y="98"/>
                    <a:pt x="168" y="97"/>
                    <a:pt x="168" y="96"/>
                  </a:cubicBezTo>
                  <a:cubicBezTo>
                    <a:pt x="169" y="95"/>
                    <a:pt x="169" y="94"/>
                    <a:pt x="169" y="93"/>
                  </a:cubicBezTo>
                  <a:cubicBezTo>
                    <a:pt x="169" y="92"/>
                    <a:pt x="169" y="92"/>
                    <a:pt x="169" y="91"/>
                  </a:cubicBezTo>
                  <a:cubicBezTo>
                    <a:pt x="170" y="90"/>
                    <a:pt x="170" y="89"/>
                    <a:pt x="170" y="88"/>
                  </a:cubicBezTo>
                  <a:cubicBezTo>
                    <a:pt x="170" y="87"/>
                    <a:pt x="170" y="86"/>
                    <a:pt x="170" y="86"/>
                  </a:cubicBezTo>
                  <a:cubicBezTo>
                    <a:pt x="171" y="85"/>
                    <a:pt x="171" y="84"/>
                    <a:pt x="171" y="83"/>
                  </a:cubicBezTo>
                  <a:cubicBezTo>
                    <a:pt x="171" y="82"/>
                    <a:pt x="171" y="81"/>
                    <a:pt x="171" y="80"/>
                  </a:cubicBezTo>
                  <a:cubicBezTo>
                    <a:pt x="171" y="79"/>
                    <a:pt x="171" y="78"/>
                    <a:pt x="171" y="77"/>
                  </a:cubicBezTo>
                  <a:cubicBezTo>
                    <a:pt x="171" y="77"/>
                    <a:pt x="171" y="76"/>
                    <a:pt x="171" y="75"/>
                  </a:cubicBezTo>
                  <a:cubicBezTo>
                    <a:pt x="171" y="74"/>
                    <a:pt x="171" y="73"/>
                    <a:pt x="171" y="72"/>
                  </a:cubicBezTo>
                  <a:cubicBezTo>
                    <a:pt x="172" y="71"/>
                    <a:pt x="172" y="70"/>
                    <a:pt x="172" y="70"/>
                  </a:cubicBezTo>
                  <a:cubicBezTo>
                    <a:pt x="172" y="69"/>
                    <a:pt x="172" y="68"/>
                    <a:pt x="171" y="66"/>
                  </a:cubicBezTo>
                  <a:cubicBezTo>
                    <a:pt x="171" y="66"/>
                    <a:pt x="171" y="65"/>
                    <a:pt x="171" y="64"/>
                  </a:cubicBezTo>
                  <a:cubicBezTo>
                    <a:pt x="171" y="63"/>
                    <a:pt x="171" y="62"/>
                    <a:pt x="171" y="61"/>
                  </a:cubicBezTo>
                  <a:cubicBezTo>
                    <a:pt x="171" y="60"/>
                    <a:pt x="171" y="60"/>
                    <a:pt x="171" y="59"/>
                  </a:cubicBezTo>
                  <a:cubicBezTo>
                    <a:pt x="171" y="58"/>
                    <a:pt x="171" y="57"/>
                    <a:pt x="171" y="56"/>
                  </a:cubicBezTo>
                  <a:cubicBezTo>
                    <a:pt x="171" y="55"/>
                    <a:pt x="171" y="54"/>
                    <a:pt x="170" y="54"/>
                  </a:cubicBezTo>
                  <a:cubicBezTo>
                    <a:pt x="170" y="53"/>
                    <a:pt x="170" y="52"/>
                    <a:pt x="170" y="50"/>
                  </a:cubicBezTo>
                  <a:cubicBezTo>
                    <a:pt x="170" y="50"/>
                    <a:pt x="170" y="49"/>
                    <a:pt x="170" y="49"/>
                  </a:cubicBezTo>
                  <a:cubicBezTo>
                    <a:pt x="169" y="47"/>
                    <a:pt x="169" y="46"/>
                    <a:pt x="169" y="45"/>
                  </a:cubicBezTo>
                  <a:cubicBezTo>
                    <a:pt x="169" y="44"/>
                    <a:pt x="169" y="44"/>
                    <a:pt x="168" y="43"/>
                  </a:cubicBezTo>
                  <a:cubicBezTo>
                    <a:pt x="168" y="42"/>
                    <a:pt x="168" y="41"/>
                    <a:pt x="168" y="40"/>
                  </a:cubicBezTo>
                  <a:cubicBezTo>
                    <a:pt x="167" y="39"/>
                    <a:pt x="167" y="39"/>
                    <a:pt x="167" y="38"/>
                  </a:cubicBezTo>
                  <a:cubicBezTo>
                    <a:pt x="167" y="37"/>
                    <a:pt x="166" y="36"/>
                    <a:pt x="166" y="34"/>
                  </a:cubicBezTo>
                  <a:cubicBezTo>
                    <a:pt x="166" y="34"/>
                    <a:pt x="166" y="34"/>
                    <a:pt x="166" y="33"/>
                  </a:cubicBezTo>
                  <a:cubicBezTo>
                    <a:pt x="165" y="32"/>
                    <a:pt x="165" y="31"/>
                    <a:pt x="164" y="29"/>
                  </a:cubicBezTo>
                  <a:cubicBezTo>
                    <a:pt x="164" y="29"/>
                    <a:pt x="164" y="28"/>
                    <a:pt x="164" y="28"/>
                  </a:cubicBezTo>
                  <a:cubicBezTo>
                    <a:pt x="163" y="27"/>
                    <a:pt x="163" y="25"/>
                    <a:pt x="162" y="24"/>
                  </a:cubicBezTo>
                  <a:cubicBezTo>
                    <a:pt x="162" y="24"/>
                    <a:pt x="162" y="23"/>
                    <a:pt x="162" y="23"/>
                  </a:cubicBezTo>
                  <a:cubicBezTo>
                    <a:pt x="161" y="22"/>
                    <a:pt x="160" y="20"/>
                    <a:pt x="160" y="19"/>
                  </a:cubicBezTo>
                  <a:cubicBezTo>
                    <a:pt x="159" y="18"/>
                    <a:pt x="159" y="18"/>
                    <a:pt x="159" y="18"/>
                  </a:cubicBezTo>
                  <a:cubicBezTo>
                    <a:pt x="159" y="17"/>
                    <a:pt x="158" y="15"/>
                    <a:pt x="157" y="14"/>
                  </a:cubicBezTo>
                  <a:cubicBezTo>
                    <a:pt x="157" y="13"/>
                    <a:pt x="157" y="13"/>
                    <a:pt x="157" y="13"/>
                  </a:cubicBezTo>
                  <a:cubicBezTo>
                    <a:pt x="156" y="12"/>
                    <a:pt x="155" y="11"/>
                    <a:pt x="154" y="9"/>
                  </a:cubicBezTo>
                  <a:cubicBezTo>
                    <a:pt x="154" y="9"/>
                    <a:pt x="154" y="9"/>
                    <a:pt x="154" y="9"/>
                  </a:cubicBezTo>
                  <a:cubicBezTo>
                    <a:pt x="153" y="7"/>
                    <a:pt x="152" y="6"/>
                    <a:pt x="151" y="5"/>
                  </a:cubicBezTo>
                  <a:cubicBezTo>
                    <a:pt x="151" y="4"/>
                    <a:pt x="151" y="4"/>
                    <a:pt x="151" y="4"/>
                  </a:cubicBezTo>
                  <a:cubicBezTo>
                    <a:pt x="150" y="3"/>
                    <a:pt x="149" y="1"/>
                    <a:pt x="148" y="0"/>
                  </a:cubicBezTo>
                  <a:cubicBezTo>
                    <a:pt x="148" y="0"/>
                    <a:pt x="148" y="0"/>
                    <a:pt x="148" y="0"/>
                  </a:cubicBezTo>
                  <a:cubicBezTo>
                    <a:pt x="149" y="40"/>
                    <a:pt x="124" y="77"/>
                    <a:pt x="85" y="88"/>
                  </a:cubicBezTo>
                  <a:cubicBezTo>
                    <a:pt x="84" y="95"/>
                    <a:pt x="82" y="101"/>
                    <a:pt x="80" y="107"/>
                  </a:cubicBezTo>
                  <a:cubicBezTo>
                    <a:pt x="67" y="142"/>
                    <a:pt x="35" y="164"/>
                    <a:pt x="0" y="166"/>
                  </a:cubicBezTo>
                  <a:cubicBezTo>
                    <a:pt x="5" y="187"/>
                    <a:pt x="5" y="187"/>
                    <a:pt x="5" y="187"/>
                  </a:cubicBezTo>
                  <a:cubicBezTo>
                    <a:pt x="10" y="212"/>
                    <a:pt x="10" y="212"/>
                    <a:pt x="10" y="212"/>
                  </a:cubicBezTo>
                  <a:cubicBezTo>
                    <a:pt x="27" y="196"/>
                    <a:pt x="27" y="196"/>
                    <a:pt x="27" y="196"/>
                  </a:cubicBezTo>
                  <a:cubicBezTo>
                    <a:pt x="43" y="180"/>
                    <a:pt x="43" y="180"/>
                    <a:pt x="43" y="180"/>
                  </a:cubicBezTo>
                  <a:cubicBezTo>
                    <a:pt x="53" y="182"/>
                    <a:pt x="63" y="182"/>
                    <a:pt x="72" y="181"/>
                  </a:cubicBezTo>
                  <a:cubicBezTo>
                    <a:pt x="76" y="180"/>
                    <a:pt x="80" y="180"/>
                    <a:pt x="84" y="179"/>
                  </a:cubicBezTo>
                  <a:cubicBezTo>
                    <a:pt x="93" y="177"/>
                    <a:pt x="102" y="174"/>
                    <a:pt x="111" y="169"/>
                  </a:cubicBezTo>
                  <a:cubicBezTo>
                    <a:pt x="115" y="167"/>
                    <a:pt x="118" y="165"/>
                    <a:pt x="122" y="163"/>
                  </a:cubicBezTo>
                  <a:cubicBezTo>
                    <a:pt x="125" y="161"/>
                    <a:pt x="128" y="158"/>
                    <a:pt x="131" y="156"/>
                  </a:cubicBezTo>
                  <a:cubicBezTo>
                    <a:pt x="132" y="155"/>
                    <a:pt x="132" y="155"/>
                    <a:pt x="132" y="155"/>
                  </a:cubicBezTo>
                  <a:cubicBezTo>
                    <a:pt x="133" y="154"/>
                    <a:pt x="134" y="153"/>
                    <a:pt x="136" y="152"/>
                  </a:cubicBezTo>
                  <a:cubicBezTo>
                    <a:pt x="136" y="151"/>
                    <a:pt x="137" y="151"/>
                    <a:pt x="137" y="150"/>
                  </a:cubicBezTo>
                  <a:cubicBezTo>
                    <a:pt x="138" y="150"/>
                    <a:pt x="139" y="149"/>
                    <a:pt x="140" y="148"/>
                  </a:cubicBezTo>
                  <a:cubicBezTo>
                    <a:pt x="140" y="147"/>
                    <a:pt x="141" y="147"/>
                    <a:pt x="141" y="146"/>
                  </a:cubicBezTo>
                  <a:cubicBezTo>
                    <a:pt x="142" y="145"/>
                    <a:pt x="143" y="145"/>
                    <a:pt x="144" y="144"/>
                  </a:cubicBezTo>
                  <a:cubicBezTo>
                    <a:pt x="144" y="143"/>
                    <a:pt x="145" y="143"/>
                    <a:pt x="145" y="142"/>
                  </a:cubicBezTo>
                  <a:cubicBezTo>
                    <a:pt x="146" y="141"/>
                    <a:pt x="147" y="140"/>
                    <a:pt x="147" y="140"/>
                  </a:cubicBezTo>
                  <a:cubicBezTo>
                    <a:pt x="148" y="139"/>
                    <a:pt x="148" y="138"/>
                    <a:pt x="149" y="138"/>
                  </a:cubicBezTo>
                  <a:close/>
                </a:path>
              </a:pathLst>
            </a:custGeom>
            <a:solidFill>
              <a:srgbClr val="008EAA"/>
            </a:solidFill>
            <a:ln w="9525">
              <a:noFill/>
              <a:round/>
              <a:headEnd/>
              <a:tailEnd/>
            </a:ln>
          </p:spPr>
          <p:txBody>
            <a:bodyPr/>
            <a:lstStyle/>
            <a:p>
              <a:endParaRPr lang="en-GB"/>
            </a:p>
          </p:txBody>
        </p:sp>
        <p:sp>
          <p:nvSpPr>
            <p:cNvPr id="98" name="Freeform 42"/>
            <p:cNvSpPr>
              <a:spLocks/>
            </p:cNvSpPr>
            <p:nvPr userDrawn="1"/>
          </p:nvSpPr>
          <p:spPr bwMode="auto">
            <a:xfrm>
              <a:off x="450" y="274"/>
              <a:ext cx="117" cy="101"/>
            </a:xfrm>
            <a:custGeom>
              <a:avLst/>
              <a:gdLst>
                <a:gd name="T0" fmla="*/ 7 w 171"/>
                <a:gd name="T1" fmla="*/ 40 h 148"/>
                <a:gd name="T2" fmla="*/ 0 w 171"/>
                <a:gd name="T3" fmla="*/ 47 h 148"/>
                <a:gd name="T4" fmla="*/ 50 w 171"/>
                <a:gd name="T5" fmla="*/ 50 h 148"/>
                <a:gd name="T6" fmla="*/ 107 w 171"/>
                <a:gd name="T7" fmla="*/ 148 h 148"/>
                <a:gd name="T8" fmla="*/ 170 w 171"/>
                <a:gd name="T9" fmla="*/ 60 h 148"/>
                <a:gd name="T10" fmla="*/ 167 w 171"/>
                <a:gd name="T11" fmla="*/ 56 h 148"/>
                <a:gd name="T12" fmla="*/ 7 w 171"/>
                <a:gd name="T13" fmla="*/ 40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148">
                  <a:moveTo>
                    <a:pt x="7" y="40"/>
                  </a:moveTo>
                  <a:cubicBezTo>
                    <a:pt x="5" y="42"/>
                    <a:pt x="2" y="44"/>
                    <a:pt x="0" y="47"/>
                  </a:cubicBezTo>
                  <a:cubicBezTo>
                    <a:pt x="16" y="43"/>
                    <a:pt x="34" y="44"/>
                    <a:pt x="50" y="50"/>
                  </a:cubicBezTo>
                  <a:cubicBezTo>
                    <a:pt x="91" y="65"/>
                    <a:pt x="113" y="107"/>
                    <a:pt x="107" y="148"/>
                  </a:cubicBezTo>
                  <a:cubicBezTo>
                    <a:pt x="146" y="137"/>
                    <a:pt x="171" y="100"/>
                    <a:pt x="170" y="60"/>
                  </a:cubicBezTo>
                  <a:cubicBezTo>
                    <a:pt x="169" y="59"/>
                    <a:pt x="168" y="57"/>
                    <a:pt x="167" y="56"/>
                  </a:cubicBezTo>
                  <a:cubicBezTo>
                    <a:pt x="126" y="7"/>
                    <a:pt x="55" y="0"/>
                    <a:pt x="7" y="40"/>
                  </a:cubicBezTo>
                  <a:close/>
                </a:path>
              </a:pathLst>
            </a:custGeom>
            <a:solidFill>
              <a:srgbClr val="009639"/>
            </a:solidFill>
            <a:ln w="9525">
              <a:noFill/>
              <a:round/>
              <a:headEnd/>
              <a:tailEnd/>
            </a:ln>
          </p:spPr>
          <p:txBody>
            <a:bodyPr/>
            <a:lstStyle/>
            <a:p>
              <a:endParaRPr lang="en-GB"/>
            </a:p>
          </p:txBody>
        </p:sp>
        <p:sp>
          <p:nvSpPr>
            <p:cNvPr id="99" name="Freeform 43"/>
            <p:cNvSpPr>
              <a:spLocks/>
            </p:cNvSpPr>
            <p:nvPr userDrawn="1"/>
          </p:nvSpPr>
          <p:spPr bwMode="auto">
            <a:xfrm>
              <a:off x="422" y="312"/>
              <a:ext cx="101" cy="116"/>
            </a:xfrm>
            <a:custGeom>
              <a:avLst/>
              <a:gdLst>
                <a:gd name="T0" fmla="*/ 35 w 149"/>
                <a:gd name="T1" fmla="*/ 24 h 170"/>
                <a:gd name="T2" fmla="*/ 34 w 149"/>
                <a:gd name="T3" fmla="*/ 0 h 170"/>
                <a:gd name="T4" fmla="*/ 36 w 149"/>
                <a:gd name="T5" fmla="*/ 144 h 170"/>
                <a:gd name="T6" fmla="*/ 64 w 149"/>
                <a:gd name="T7" fmla="*/ 168 h 170"/>
                <a:gd name="T8" fmla="*/ 64 w 149"/>
                <a:gd name="T9" fmla="*/ 170 h 170"/>
                <a:gd name="T10" fmla="*/ 144 w 149"/>
                <a:gd name="T11" fmla="*/ 111 h 170"/>
                <a:gd name="T12" fmla="*/ 149 w 149"/>
                <a:gd name="T13" fmla="*/ 92 h 170"/>
                <a:gd name="T14" fmla="*/ 142 w 149"/>
                <a:gd name="T15" fmla="*/ 94 h 170"/>
                <a:gd name="T16" fmla="*/ 35 w 149"/>
                <a:gd name="T17" fmla="*/ 24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70">
                  <a:moveTo>
                    <a:pt x="35" y="24"/>
                  </a:moveTo>
                  <a:cubicBezTo>
                    <a:pt x="34" y="16"/>
                    <a:pt x="33" y="8"/>
                    <a:pt x="34" y="0"/>
                  </a:cubicBezTo>
                  <a:cubicBezTo>
                    <a:pt x="1" y="41"/>
                    <a:pt x="0" y="101"/>
                    <a:pt x="36" y="144"/>
                  </a:cubicBezTo>
                  <a:cubicBezTo>
                    <a:pt x="44" y="154"/>
                    <a:pt x="54" y="162"/>
                    <a:pt x="64" y="168"/>
                  </a:cubicBezTo>
                  <a:cubicBezTo>
                    <a:pt x="64" y="170"/>
                    <a:pt x="64" y="170"/>
                    <a:pt x="64" y="170"/>
                  </a:cubicBezTo>
                  <a:cubicBezTo>
                    <a:pt x="99" y="168"/>
                    <a:pt x="131" y="146"/>
                    <a:pt x="144" y="111"/>
                  </a:cubicBezTo>
                  <a:cubicBezTo>
                    <a:pt x="146" y="105"/>
                    <a:pt x="148" y="99"/>
                    <a:pt x="149" y="92"/>
                  </a:cubicBezTo>
                  <a:cubicBezTo>
                    <a:pt x="147" y="93"/>
                    <a:pt x="144" y="94"/>
                    <a:pt x="142" y="94"/>
                  </a:cubicBezTo>
                  <a:cubicBezTo>
                    <a:pt x="93" y="105"/>
                    <a:pt x="46" y="73"/>
                    <a:pt x="35" y="24"/>
                  </a:cubicBezTo>
                  <a:close/>
                </a:path>
              </a:pathLst>
            </a:custGeom>
            <a:solidFill>
              <a:srgbClr val="AA0061"/>
            </a:solidFill>
            <a:ln w="9525">
              <a:noFill/>
              <a:round/>
              <a:headEnd/>
              <a:tailEnd/>
            </a:ln>
          </p:spPr>
          <p:txBody>
            <a:bodyPr/>
            <a:lstStyle/>
            <a:p>
              <a:endParaRPr lang="en-GB"/>
            </a:p>
          </p:txBody>
        </p:sp>
        <p:sp>
          <p:nvSpPr>
            <p:cNvPr id="100" name="Freeform 44"/>
            <p:cNvSpPr>
              <a:spLocks/>
            </p:cNvSpPr>
            <p:nvPr userDrawn="1"/>
          </p:nvSpPr>
          <p:spPr bwMode="auto">
            <a:xfrm>
              <a:off x="444" y="303"/>
              <a:ext cx="84" cy="81"/>
            </a:xfrm>
            <a:custGeom>
              <a:avLst/>
              <a:gdLst>
                <a:gd name="T0" fmla="*/ 59 w 122"/>
                <a:gd name="T1" fmla="*/ 7 h 118"/>
                <a:gd name="T2" fmla="*/ 9 w 122"/>
                <a:gd name="T3" fmla="*/ 4 h 118"/>
                <a:gd name="T4" fmla="*/ 1 w 122"/>
                <a:gd name="T5" fmla="*/ 13 h 118"/>
                <a:gd name="T6" fmla="*/ 2 w 122"/>
                <a:gd name="T7" fmla="*/ 37 h 118"/>
                <a:gd name="T8" fmla="*/ 109 w 122"/>
                <a:gd name="T9" fmla="*/ 107 h 118"/>
                <a:gd name="T10" fmla="*/ 116 w 122"/>
                <a:gd name="T11" fmla="*/ 105 h 118"/>
                <a:gd name="T12" fmla="*/ 59 w 122"/>
                <a:gd name="T13" fmla="*/ 7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118">
                  <a:moveTo>
                    <a:pt x="59" y="7"/>
                  </a:moveTo>
                  <a:cubicBezTo>
                    <a:pt x="43" y="1"/>
                    <a:pt x="25" y="0"/>
                    <a:pt x="9" y="4"/>
                  </a:cubicBezTo>
                  <a:cubicBezTo>
                    <a:pt x="6" y="7"/>
                    <a:pt x="3" y="10"/>
                    <a:pt x="1" y="13"/>
                  </a:cubicBezTo>
                  <a:cubicBezTo>
                    <a:pt x="0" y="21"/>
                    <a:pt x="1" y="29"/>
                    <a:pt x="2" y="37"/>
                  </a:cubicBezTo>
                  <a:cubicBezTo>
                    <a:pt x="13" y="86"/>
                    <a:pt x="60" y="118"/>
                    <a:pt x="109" y="107"/>
                  </a:cubicBezTo>
                  <a:cubicBezTo>
                    <a:pt x="111" y="107"/>
                    <a:pt x="114" y="106"/>
                    <a:pt x="116" y="105"/>
                  </a:cubicBezTo>
                  <a:cubicBezTo>
                    <a:pt x="122" y="64"/>
                    <a:pt x="100" y="22"/>
                    <a:pt x="59" y="7"/>
                  </a:cubicBezTo>
                  <a:close/>
                </a:path>
              </a:pathLst>
            </a:custGeom>
            <a:solidFill>
              <a:srgbClr val="001E62"/>
            </a:solidFill>
            <a:ln w="9525">
              <a:noFill/>
              <a:round/>
              <a:headEnd/>
              <a:tailEnd/>
            </a:ln>
          </p:spPr>
          <p:txBody>
            <a:bodyPr/>
            <a:lstStyle/>
            <a:p>
              <a:endParaRPr lang="en-GB"/>
            </a:p>
          </p:txBody>
        </p:sp>
      </p:grpSp>
      <p:pic>
        <p:nvPicPr>
          <p:cNvPr id="101" name="Picture 115" descr="royal text.png"/>
          <p:cNvPicPr>
            <a:picLocks noChangeAspect="1"/>
          </p:cNvPicPr>
          <p:nvPr userDrawn="1"/>
        </p:nvPicPr>
        <p:blipFill>
          <a:blip r:embed="rId3" cstate="print"/>
          <a:srcRect/>
          <a:stretch>
            <a:fillRect/>
          </a:stretch>
        </p:blipFill>
        <p:spPr bwMode="auto">
          <a:xfrm>
            <a:off x="323850" y="6108700"/>
            <a:ext cx="4775200" cy="200025"/>
          </a:xfrm>
          <a:prstGeom prst="rect">
            <a:avLst/>
          </a:prstGeom>
          <a:noFill/>
          <a:ln w="9525">
            <a:noFill/>
            <a:miter lim="800000"/>
            <a:headEnd/>
            <a:tailEnd/>
          </a:ln>
        </p:spPr>
      </p:pic>
      <p:sp>
        <p:nvSpPr>
          <p:cNvPr id="68" name="Text Placeholder 19"/>
          <p:cNvSpPr>
            <a:spLocks noGrp="1"/>
          </p:cNvSpPr>
          <p:nvPr>
            <p:ph type="body" sz="quarter" idx="13"/>
          </p:nvPr>
        </p:nvSpPr>
        <p:spPr>
          <a:xfrm>
            <a:off x="404292" y="4589462"/>
            <a:ext cx="3960564" cy="351706"/>
          </a:xfrm>
          <a:prstGeom prst="rect">
            <a:avLst/>
          </a:prstGeom>
        </p:spPr>
        <p:txBody>
          <a:bodyPr/>
          <a:lstStyle>
            <a:lvl1pPr marL="0" indent="0" algn="l">
              <a:lnSpc>
                <a:spcPts val="2500"/>
              </a:lnSpc>
              <a:buNone/>
              <a:defRPr sz="2400" b="0" baseline="0">
                <a:solidFill>
                  <a:srgbClr val="002060"/>
                </a:solidFill>
              </a:defRPr>
            </a:lvl1pPr>
          </a:lstStyle>
          <a:p>
            <a:pPr lvl="0"/>
            <a:r>
              <a:rPr lang="en-US" dirty="0" smtClean="0"/>
              <a:t>Click to edit Master text styles</a:t>
            </a:r>
          </a:p>
        </p:txBody>
      </p:sp>
      <p:sp>
        <p:nvSpPr>
          <p:cNvPr id="69" name="Text Placeholder 19"/>
          <p:cNvSpPr>
            <a:spLocks noGrp="1"/>
          </p:cNvSpPr>
          <p:nvPr>
            <p:ph type="body" sz="quarter" idx="14"/>
          </p:nvPr>
        </p:nvSpPr>
        <p:spPr>
          <a:xfrm>
            <a:off x="404416" y="4949551"/>
            <a:ext cx="3960564" cy="351657"/>
          </a:xfrm>
          <a:prstGeom prst="rect">
            <a:avLst/>
          </a:prstGeom>
        </p:spPr>
        <p:txBody>
          <a:bodyPr/>
          <a:lstStyle>
            <a:lvl1pPr marL="0" indent="0" algn="l">
              <a:lnSpc>
                <a:spcPts val="2500"/>
              </a:lnSpc>
              <a:buNone/>
              <a:defRPr sz="2400" b="0" baseline="0">
                <a:solidFill>
                  <a:srgbClr val="002060"/>
                </a:solidFill>
              </a:defRPr>
            </a:lvl1pPr>
          </a:lstStyle>
          <a:p>
            <a:pPr lvl="0"/>
            <a:r>
              <a:rPr lang="en-US" dirty="0" smtClean="0"/>
              <a:t>Click to edit Master text styles</a:t>
            </a:r>
          </a:p>
        </p:txBody>
      </p:sp>
      <p:sp>
        <p:nvSpPr>
          <p:cNvPr id="70" name="Text Placeholder 12"/>
          <p:cNvSpPr>
            <a:spLocks noGrp="1"/>
          </p:cNvSpPr>
          <p:nvPr>
            <p:ph type="body" sz="quarter" idx="15"/>
          </p:nvPr>
        </p:nvSpPr>
        <p:spPr>
          <a:xfrm>
            <a:off x="404292" y="3221658"/>
            <a:ext cx="7408068" cy="719782"/>
          </a:xfrm>
          <a:prstGeom prst="rect">
            <a:avLst/>
          </a:prstGeom>
        </p:spPr>
        <p:txBody>
          <a:bodyPr/>
          <a:lstStyle>
            <a:lvl1pPr marL="0" indent="0">
              <a:buNone/>
              <a:defRPr sz="4400" b="1" baseline="0">
                <a:solidFill>
                  <a:srgbClr val="002060"/>
                </a:solidFill>
              </a:defRPr>
            </a:lvl1pPr>
          </a:lstStyle>
          <a:p>
            <a:pPr lvl="0"/>
            <a:r>
              <a:rPr lang="en-US" dirty="0" smtClean="0"/>
              <a:t>Click to edit Master text styles</a:t>
            </a:r>
          </a:p>
        </p:txBody>
      </p:sp>
      <p:sp>
        <p:nvSpPr>
          <p:cNvPr id="71" name="Text Placeholder 9"/>
          <p:cNvSpPr>
            <a:spLocks noGrp="1"/>
          </p:cNvSpPr>
          <p:nvPr>
            <p:ph type="body" sz="quarter" idx="16"/>
          </p:nvPr>
        </p:nvSpPr>
        <p:spPr>
          <a:xfrm>
            <a:off x="395536" y="4005064"/>
            <a:ext cx="5544616" cy="512639"/>
          </a:xfrm>
          <a:prstGeom prst="rect">
            <a:avLst/>
          </a:prstGeom>
        </p:spPr>
        <p:txBody>
          <a:bodyPr>
            <a:noAutofit/>
          </a:bodyPr>
          <a:lstStyle>
            <a:lvl1pPr marL="0" indent="0">
              <a:buNone/>
              <a:defRPr sz="3200" b="0" baseline="0">
                <a:solidFill>
                  <a:srgbClr val="002060"/>
                </a:solidFill>
              </a:defRPr>
            </a:lvl1pPr>
          </a:lstStyle>
          <a:p>
            <a:pPr lvl="0"/>
            <a:r>
              <a:rPr lang="en-US" dirty="0" smtClean="0"/>
              <a:t>Click to edit Master text styles</a:t>
            </a:r>
          </a:p>
        </p:txBody>
      </p:sp>
      <p:sp>
        <p:nvSpPr>
          <p:cNvPr id="102" name="Date Placeholder 3"/>
          <p:cNvSpPr>
            <a:spLocks noGrp="1"/>
          </p:cNvSpPr>
          <p:nvPr>
            <p:ph type="dt" sz="half" idx="17"/>
          </p:nvPr>
        </p:nvSpPr>
        <p:spPr/>
        <p:txBody>
          <a:bodyPr/>
          <a:lstStyle>
            <a:lvl1pPr>
              <a:defRPr/>
            </a:lvl1pPr>
          </a:lstStyle>
          <a:p>
            <a:pPr>
              <a:defRPr/>
            </a:pPr>
            <a:fld id="{7F40DDF3-1ECF-4563-ADB3-F688B41C664D}" type="datetimeFigureOut">
              <a:rPr lang="en-GB"/>
              <a:pPr>
                <a:defRPr/>
              </a:pPr>
              <a:t>14/07/2017</a:t>
            </a:fld>
            <a:endParaRPr lang="en-GB"/>
          </a:p>
        </p:txBody>
      </p:sp>
      <p:sp>
        <p:nvSpPr>
          <p:cNvPr id="103" name="Footer Placeholder 4"/>
          <p:cNvSpPr>
            <a:spLocks noGrp="1"/>
          </p:cNvSpPr>
          <p:nvPr>
            <p:ph type="ftr" sz="quarter" idx="18"/>
          </p:nvPr>
        </p:nvSpPr>
        <p:spPr>
          <a:xfrm>
            <a:off x="3124200" y="6356350"/>
            <a:ext cx="2895600" cy="365125"/>
          </a:xfrm>
          <a:prstGeom prst="rect">
            <a:avLst/>
          </a:prstGeom>
        </p:spPr>
        <p:txBody>
          <a:bodyPr/>
          <a:lstStyle>
            <a:lvl1pPr>
              <a:defRPr/>
            </a:lvl1pPr>
          </a:lstStyle>
          <a:p>
            <a:pPr>
              <a:defRPr/>
            </a:pPr>
            <a:endParaRPr lang="en-GB"/>
          </a:p>
        </p:txBody>
      </p:sp>
      <p:sp>
        <p:nvSpPr>
          <p:cNvPr id="104" name="Slide Number Placeholder 5"/>
          <p:cNvSpPr>
            <a:spLocks noGrp="1"/>
          </p:cNvSpPr>
          <p:nvPr>
            <p:ph type="sldNum" sz="quarter" idx="19"/>
          </p:nvPr>
        </p:nvSpPr>
        <p:spPr/>
        <p:txBody>
          <a:bodyPr/>
          <a:lstStyle>
            <a:lvl1pPr>
              <a:defRPr/>
            </a:lvl1pPr>
          </a:lstStyle>
          <a:p>
            <a:pPr>
              <a:defRPr/>
            </a:pPr>
            <a:fld id="{E6A74682-20F8-4F0B-8A5A-C85EB578EB9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icture image frame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14/07/2017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a:p>
        </p:txBody>
      </p:sp>
      <p:sp>
        <p:nvSpPr>
          <p:cNvPr id="9" name="Freeform 8"/>
          <p:cNvSpPr>
            <a:spLocks/>
          </p:cNvSpPr>
          <p:nvPr userDrawn="1"/>
        </p:nvSpPr>
        <p:spPr bwMode="auto">
          <a:xfrm>
            <a:off x="2470151" y="4622800"/>
            <a:ext cx="209550" cy="236538"/>
          </a:xfrm>
          <a:custGeom>
            <a:avLst/>
            <a:gdLst/>
            <a:ahLst/>
            <a:cxnLst>
              <a:cxn ang="0">
                <a:pos x="17" y="48"/>
              </a:cxn>
              <a:cxn ang="0">
                <a:pos x="2" y="23"/>
              </a:cxn>
              <a:cxn ang="0">
                <a:pos x="17" y="8"/>
              </a:cxn>
              <a:cxn ang="0">
                <a:pos x="21" y="0"/>
              </a:cxn>
              <a:cxn ang="0">
                <a:pos x="25" y="7"/>
              </a:cxn>
              <a:cxn ang="0">
                <a:pos x="27" y="7"/>
              </a:cxn>
              <a:cxn ang="0">
                <a:pos x="42" y="33"/>
              </a:cxn>
              <a:cxn ang="0">
                <a:pos x="17" y="48"/>
              </a:cxn>
            </a:cxnLst>
            <a:rect l="0" t="0" r="r" b="b"/>
            <a:pathLst>
              <a:path w="45" h="51">
                <a:moveTo>
                  <a:pt x="17" y="48"/>
                </a:moveTo>
                <a:cubicBezTo>
                  <a:pt x="6" y="45"/>
                  <a:pt x="0" y="34"/>
                  <a:pt x="2" y="23"/>
                </a:cubicBezTo>
                <a:cubicBezTo>
                  <a:pt x="4" y="15"/>
                  <a:pt x="10" y="10"/>
                  <a:pt x="17" y="8"/>
                </a:cubicBezTo>
                <a:cubicBezTo>
                  <a:pt x="21" y="0"/>
                  <a:pt x="21" y="0"/>
                  <a:pt x="21" y="0"/>
                </a:cubicBezTo>
                <a:cubicBezTo>
                  <a:pt x="25" y="7"/>
                  <a:pt x="25" y="7"/>
                  <a:pt x="25" y="7"/>
                </a:cubicBezTo>
                <a:cubicBezTo>
                  <a:pt x="26" y="7"/>
                  <a:pt x="27" y="7"/>
                  <a:pt x="27" y="7"/>
                </a:cubicBezTo>
                <a:cubicBezTo>
                  <a:pt x="38" y="10"/>
                  <a:pt x="45" y="21"/>
                  <a:pt x="42" y="33"/>
                </a:cubicBezTo>
                <a:cubicBezTo>
                  <a:pt x="40" y="44"/>
                  <a:pt x="29" y="51"/>
                  <a:pt x="17" y="4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userDrawn="1"/>
        </p:nvSpPr>
        <p:spPr bwMode="auto">
          <a:xfrm>
            <a:off x="2559051" y="4702175"/>
            <a:ext cx="292100" cy="258763"/>
          </a:xfrm>
          <a:custGeom>
            <a:avLst/>
            <a:gdLst/>
            <a:ahLst/>
            <a:cxnLst>
              <a:cxn ang="0">
                <a:pos x="3" y="23"/>
              </a:cxn>
              <a:cxn ang="0">
                <a:pos x="34" y="3"/>
              </a:cxn>
              <a:cxn ang="0">
                <a:pos x="53" y="20"/>
              </a:cxn>
              <a:cxn ang="0">
                <a:pos x="63" y="25"/>
              </a:cxn>
              <a:cxn ang="0">
                <a:pos x="54" y="30"/>
              </a:cxn>
              <a:cxn ang="0">
                <a:pos x="54" y="33"/>
              </a:cxn>
              <a:cxn ang="0">
                <a:pos x="23" y="53"/>
              </a:cxn>
              <a:cxn ang="0">
                <a:pos x="3" y="23"/>
              </a:cxn>
            </a:cxnLst>
            <a:rect l="0" t="0" r="r" b="b"/>
            <a:pathLst>
              <a:path w="63" h="56">
                <a:moveTo>
                  <a:pt x="3" y="23"/>
                </a:moveTo>
                <a:cubicBezTo>
                  <a:pt x="6" y="9"/>
                  <a:pt x="20" y="0"/>
                  <a:pt x="34" y="3"/>
                </a:cubicBezTo>
                <a:cubicBezTo>
                  <a:pt x="43" y="5"/>
                  <a:pt x="50" y="12"/>
                  <a:pt x="53" y="20"/>
                </a:cubicBezTo>
                <a:cubicBezTo>
                  <a:pt x="63" y="25"/>
                  <a:pt x="63" y="25"/>
                  <a:pt x="63" y="25"/>
                </a:cubicBezTo>
                <a:cubicBezTo>
                  <a:pt x="54" y="30"/>
                  <a:pt x="54" y="30"/>
                  <a:pt x="54" y="30"/>
                </a:cubicBezTo>
                <a:cubicBezTo>
                  <a:pt x="54" y="31"/>
                  <a:pt x="54" y="32"/>
                  <a:pt x="54" y="33"/>
                </a:cubicBezTo>
                <a:cubicBezTo>
                  <a:pt x="51" y="47"/>
                  <a:pt x="37" y="56"/>
                  <a:pt x="23" y="53"/>
                </a:cubicBezTo>
                <a:cubicBezTo>
                  <a:pt x="9" y="50"/>
                  <a:pt x="0" y="36"/>
                  <a:pt x="3" y="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userDrawn="1"/>
        </p:nvSpPr>
        <p:spPr bwMode="auto">
          <a:xfrm>
            <a:off x="4867276" y="844550"/>
            <a:ext cx="3160713" cy="1770062"/>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no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5"/>
          <p:cNvSpPr>
            <a:spLocks/>
          </p:cNvSpPr>
          <p:nvPr userDrawn="1"/>
        </p:nvSpPr>
        <p:spPr bwMode="auto">
          <a:xfrm>
            <a:off x="3470276" y="844550"/>
            <a:ext cx="1162050" cy="1770062"/>
          </a:xfrm>
          <a:custGeom>
            <a:avLst/>
            <a:gdLst/>
            <a:ahLst/>
            <a:cxnLst>
              <a:cxn ang="0">
                <a:pos x="0" y="1051"/>
              </a:cxn>
              <a:cxn ang="0">
                <a:pos x="0" y="0"/>
              </a:cxn>
              <a:cxn ang="0">
                <a:pos x="104" y="0"/>
              </a:cxn>
              <a:cxn ang="0">
                <a:pos x="170" y="0"/>
              </a:cxn>
              <a:cxn ang="0">
                <a:pos x="732" y="0"/>
              </a:cxn>
              <a:cxn ang="0">
                <a:pos x="732" y="1054"/>
              </a:cxn>
              <a:cxn ang="0">
                <a:pos x="193" y="1054"/>
              </a:cxn>
              <a:cxn ang="0">
                <a:pos x="193" y="1115"/>
              </a:cxn>
              <a:cxn ang="0">
                <a:pos x="125" y="1054"/>
              </a:cxn>
              <a:cxn ang="0">
                <a:pos x="0" y="1054"/>
              </a:cxn>
            </a:cxnLst>
            <a:rect l="0" t="0" r="r" b="b"/>
            <a:pathLst>
              <a:path w="732" h="1115">
                <a:moveTo>
                  <a:pt x="0" y="1051"/>
                </a:moveTo>
                <a:lnTo>
                  <a:pt x="0" y="0"/>
                </a:lnTo>
                <a:lnTo>
                  <a:pt x="104" y="0"/>
                </a:lnTo>
                <a:lnTo>
                  <a:pt x="170" y="0"/>
                </a:lnTo>
                <a:lnTo>
                  <a:pt x="732" y="0"/>
                </a:lnTo>
                <a:lnTo>
                  <a:pt x="732" y="1054"/>
                </a:lnTo>
                <a:lnTo>
                  <a:pt x="193" y="1054"/>
                </a:lnTo>
                <a:lnTo>
                  <a:pt x="193" y="1115"/>
                </a:lnTo>
                <a:lnTo>
                  <a:pt x="125"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9"/>
          <p:cNvSpPr>
            <a:spLocks/>
          </p:cNvSpPr>
          <p:nvPr userDrawn="1"/>
        </p:nvSpPr>
        <p:spPr bwMode="auto">
          <a:xfrm>
            <a:off x="1403648" y="836712"/>
            <a:ext cx="1778000" cy="1770062"/>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23"/>
          <p:cNvSpPr>
            <a:spLocks/>
          </p:cNvSpPr>
          <p:nvPr userDrawn="1"/>
        </p:nvSpPr>
        <p:spPr bwMode="auto">
          <a:xfrm>
            <a:off x="1411288" y="3005138"/>
            <a:ext cx="1778000" cy="1770063"/>
          </a:xfrm>
          <a:custGeom>
            <a:avLst/>
            <a:gdLst/>
            <a:ahLst/>
            <a:cxnLst>
              <a:cxn ang="0">
                <a:pos x="1120" y="1051"/>
              </a:cxn>
              <a:cxn ang="0">
                <a:pos x="1120" y="0"/>
              </a:cxn>
              <a:cxn ang="0">
                <a:pos x="1016" y="0"/>
              </a:cxn>
              <a:cxn ang="0">
                <a:pos x="949" y="0"/>
              </a:cxn>
              <a:cxn ang="0">
                <a:pos x="0" y="0"/>
              </a:cxn>
              <a:cxn ang="0">
                <a:pos x="0" y="1054"/>
              </a:cxn>
              <a:cxn ang="0">
                <a:pos x="666" y="1054"/>
              </a:cxn>
              <a:cxn ang="0">
                <a:pos x="666" y="1115"/>
              </a:cxn>
              <a:cxn ang="0">
                <a:pos x="732" y="1054"/>
              </a:cxn>
              <a:cxn ang="0">
                <a:pos x="1120" y="1054"/>
              </a:cxn>
            </a:cxnLst>
            <a:rect l="0" t="0" r="r" b="b"/>
            <a:pathLst>
              <a:path w="1120" h="1115">
                <a:moveTo>
                  <a:pt x="1120" y="1051"/>
                </a:moveTo>
                <a:lnTo>
                  <a:pt x="1120" y="0"/>
                </a:lnTo>
                <a:lnTo>
                  <a:pt x="1016" y="0"/>
                </a:lnTo>
                <a:lnTo>
                  <a:pt x="949" y="0"/>
                </a:lnTo>
                <a:lnTo>
                  <a:pt x="0" y="0"/>
                </a:lnTo>
                <a:lnTo>
                  <a:pt x="0" y="1054"/>
                </a:lnTo>
                <a:lnTo>
                  <a:pt x="666" y="1054"/>
                </a:lnTo>
                <a:lnTo>
                  <a:pt x="666" y="1115"/>
                </a:lnTo>
                <a:lnTo>
                  <a:pt x="732" y="1054"/>
                </a:lnTo>
                <a:lnTo>
                  <a:pt x="1120" y="1054"/>
                </a:lnTo>
              </a:path>
            </a:pathLst>
          </a:custGeom>
          <a:blipFill dpi="0" rotWithShape="1">
            <a:blip r:embed="rId2" cstate="print"/>
            <a:srcRect/>
            <a:stretch>
              <a:fillRect r="-1000" b="-2000"/>
            </a:stretch>
          </a:blip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27"/>
          <p:cNvSpPr>
            <a:spLocks/>
          </p:cNvSpPr>
          <p:nvPr userDrawn="1"/>
        </p:nvSpPr>
        <p:spPr bwMode="auto">
          <a:xfrm>
            <a:off x="3470276" y="3005138"/>
            <a:ext cx="1162050" cy="1770063"/>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31"/>
          <p:cNvSpPr>
            <a:spLocks/>
          </p:cNvSpPr>
          <p:nvPr userDrawn="1"/>
        </p:nvSpPr>
        <p:spPr bwMode="auto">
          <a:xfrm>
            <a:off x="4867276" y="3005139"/>
            <a:ext cx="3160713" cy="1792013"/>
          </a:xfrm>
          <a:custGeom>
            <a:avLst/>
            <a:gdLst/>
            <a:ahLst/>
            <a:cxnLst>
              <a:cxn ang="0">
                <a:pos x="1991" y="1051"/>
              </a:cxn>
              <a:cxn ang="0">
                <a:pos x="1991" y="0"/>
              </a:cxn>
              <a:cxn ang="0">
                <a:pos x="1887" y="0"/>
              </a:cxn>
              <a:cxn ang="0">
                <a:pos x="1821" y="0"/>
              </a:cxn>
              <a:cxn ang="0">
                <a:pos x="0" y="0"/>
              </a:cxn>
              <a:cxn ang="0">
                <a:pos x="0" y="1054"/>
              </a:cxn>
              <a:cxn ang="0">
                <a:pos x="1535" y="1054"/>
              </a:cxn>
              <a:cxn ang="0">
                <a:pos x="1535" y="1115"/>
              </a:cxn>
              <a:cxn ang="0">
                <a:pos x="1603" y="1054"/>
              </a:cxn>
              <a:cxn ang="0">
                <a:pos x="1991" y="1054"/>
              </a:cxn>
            </a:cxnLst>
            <a:rect l="0" t="0" r="r" b="b"/>
            <a:pathLst>
              <a:path w="1991" h="1115">
                <a:moveTo>
                  <a:pt x="1991" y="1051"/>
                </a:moveTo>
                <a:lnTo>
                  <a:pt x="1991" y="0"/>
                </a:lnTo>
                <a:lnTo>
                  <a:pt x="1887" y="0"/>
                </a:lnTo>
                <a:lnTo>
                  <a:pt x="1821" y="0"/>
                </a:lnTo>
                <a:lnTo>
                  <a:pt x="0" y="0"/>
                </a:lnTo>
                <a:lnTo>
                  <a:pt x="0" y="1054"/>
                </a:lnTo>
                <a:lnTo>
                  <a:pt x="1535" y="1054"/>
                </a:lnTo>
                <a:lnTo>
                  <a:pt x="1535" y="1115"/>
                </a:lnTo>
                <a:lnTo>
                  <a:pt x="1603" y="1054"/>
                </a:lnTo>
                <a:lnTo>
                  <a:pt x="1991" y="1054"/>
                </a:lnTo>
              </a:path>
            </a:pathLst>
          </a:custGeom>
          <a:no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icture image fram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14/07/2017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a:p>
        </p:txBody>
      </p:sp>
      <p:sp>
        <p:nvSpPr>
          <p:cNvPr id="20" name="Freeform 6"/>
          <p:cNvSpPr>
            <a:spLocks/>
          </p:cNvSpPr>
          <p:nvPr userDrawn="1"/>
        </p:nvSpPr>
        <p:spPr bwMode="auto">
          <a:xfrm>
            <a:off x="4644008" y="2986975"/>
            <a:ext cx="2214000" cy="2332800"/>
          </a:xfrm>
          <a:custGeom>
            <a:avLst/>
            <a:gdLst/>
            <a:ahLst/>
            <a:cxnLst>
              <a:cxn ang="0">
                <a:pos x="622" y="629"/>
              </a:cxn>
              <a:cxn ang="0">
                <a:pos x="733" y="359"/>
              </a:cxn>
              <a:cxn ang="0">
                <a:pos x="358" y="3"/>
              </a:cxn>
              <a:cxn ang="0">
                <a:pos x="7" y="370"/>
              </a:cxn>
              <a:cxn ang="0">
                <a:pos x="382" y="726"/>
              </a:cxn>
              <a:cxn ang="0">
                <a:pos x="498" y="705"/>
              </a:cxn>
              <a:cxn ang="0">
                <a:pos x="636" y="776"/>
              </a:cxn>
              <a:cxn ang="0">
                <a:pos x="622" y="629"/>
              </a:cxn>
            </a:cxnLst>
            <a:rect l="0" t="0" r="r" b="b"/>
            <a:pathLst>
              <a:path w="736" h="776">
                <a:moveTo>
                  <a:pt x="622" y="629"/>
                </a:moveTo>
                <a:cubicBezTo>
                  <a:pt x="693" y="562"/>
                  <a:pt x="736" y="466"/>
                  <a:pt x="733" y="359"/>
                </a:cubicBezTo>
                <a:cubicBezTo>
                  <a:pt x="726" y="160"/>
                  <a:pt x="558" y="0"/>
                  <a:pt x="358" y="3"/>
                </a:cubicBezTo>
                <a:cubicBezTo>
                  <a:pt x="158" y="6"/>
                  <a:pt x="0" y="170"/>
                  <a:pt x="7" y="370"/>
                </a:cubicBezTo>
                <a:cubicBezTo>
                  <a:pt x="13" y="570"/>
                  <a:pt x="181" y="729"/>
                  <a:pt x="382" y="726"/>
                </a:cubicBezTo>
                <a:cubicBezTo>
                  <a:pt x="423" y="726"/>
                  <a:pt x="462" y="718"/>
                  <a:pt x="498" y="705"/>
                </a:cubicBezTo>
                <a:cubicBezTo>
                  <a:pt x="636" y="776"/>
                  <a:pt x="636" y="776"/>
                  <a:pt x="636" y="776"/>
                </a:cubicBezTo>
                <a:lnTo>
                  <a:pt x="622" y="629"/>
                </a:lnTo>
                <a:close/>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userDrawn="1"/>
        </p:nvSpPr>
        <p:spPr bwMode="auto">
          <a:xfrm>
            <a:off x="2354447" y="2987257"/>
            <a:ext cx="2212568" cy="2332236"/>
          </a:xfrm>
          <a:custGeom>
            <a:avLst/>
            <a:gdLst/>
            <a:ahLst/>
            <a:cxnLst>
              <a:cxn ang="0">
                <a:pos x="114" y="629"/>
              </a:cxn>
              <a:cxn ang="0">
                <a:pos x="4" y="359"/>
              </a:cxn>
              <a:cxn ang="0">
                <a:pos x="379" y="3"/>
              </a:cxn>
              <a:cxn ang="0">
                <a:pos x="730" y="370"/>
              </a:cxn>
              <a:cxn ang="0">
                <a:pos x="355" y="726"/>
              </a:cxn>
              <a:cxn ang="0">
                <a:pos x="238" y="705"/>
              </a:cxn>
              <a:cxn ang="0">
                <a:pos x="101" y="776"/>
              </a:cxn>
              <a:cxn ang="0">
                <a:pos x="114" y="629"/>
              </a:cxn>
            </a:cxnLst>
            <a:rect l="0" t="0" r="r" b="b"/>
            <a:pathLst>
              <a:path w="736" h="776">
                <a:moveTo>
                  <a:pt x="114" y="629"/>
                </a:moveTo>
                <a:cubicBezTo>
                  <a:pt x="43" y="562"/>
                  <a:pt x="0" y="466"/>
                  <a:pt x="4" y="359"/>
                </a:cubicBezTo>
                <a:cubicBezTo>
                  <a:pt x="10" y="160"/>
                  <a:pt x="178" y="0"/>
                  <a:pt x="379" y="3"/>
                </a:cubicBezTo>
                <a:cubicBezTo>
                  <a:pt x="579" y="6"/>
                  <a:pt x="736" y="170"/>
                  <a:pt x="730" y="370"/>
                </a:cubicBezTo>
                <a:cubicBezTo>
                  <a:pt x="723" y="570"/>
                  <a:pt x="555" y="729"/>
                  <a:pt x="355" y="726"/>
                </a:cubicBezTo>
                <a:cubicBezTo>
                  <a:pt x="314" y="726"/>
                  <a:pt x="275" y="718"/>
                  <a:pt x="238" y="705"/>
                </a:cubicBezTo>
                <a:cubicBezTo>
                  <a:pt x="101" y="776"/>
                  <a:pt x="101" y="776"/>
                  <a:pt x="101" y="776"/>
                </a:cubicBezTo>
                <a:lnTo>
                  <a:pt x="114" y="629"/>
                </a:lnTo>
                <a:close/>
              </a:path>
            </a:pathLst>
          </a:custGeom>
          <a:blipFill>
            <a:blip r:embed="rId2"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4627563" y="581657"/>
            <a:ext cx="2236787" cy="2355850"/>
          </a:xfrm>
          <a:custGeom>
            <a:avLst/>
            <a:gdLst/>
            <a:ahLst/>
            <a:cxnLst>
              <a:cxn ang="0">
                <a:pos x="622" y="147"/>
              </a:cxn>
              <a:cxn ang="0">
                <a:pos x="733" y="416"/>
              </a:cxn>
              <a:cxn ang="0">
                <a:pos x="358" y="773"/>
              </a:cxn>
              <a:cxn ang="0">
                <a:pos x="7" y="406"/>
              </a:cxn>
              <a:cxn ang="0">
                <a:pos x="382" y="49"/>
              </a:cxn>
              <a:cxn ang="0">
                <a:pos x="498" y="71"/>
              </a:cxn>
              <a:cxn ang="0">
                <a:pos x="636" y="0"/>
              </a:cxn>
              <a:cxn ang="0">
                <a:pos x="622" y="147"/>
              </a:cxn>
            </a:cxnLst>
            <a:rect l="0" t="0" r="r" b="b"/>
            <a:pathLst>
              <a:path w="736" h="776">
                <a:moveTo>
                  <a:pt x="622" y="147"/>
                </a:moveTo>
                <a:cubicBezTo>
                  <a:pt x="693" y="214"/>
                  <a:pt x="736" y="310"/>
                  <a:pt x="733" y="416"/>
                </a:cubicBezTo>
                <a:cubicBezTo>
                  <a:pt x="726" y="616"/>
                  <a:pt x="558" y="776"/>
                  <a:pt x="358" y="773"/>
                </a:cubicBezTo>
                <a:cubicBezTo>
                  <a:pt x="158" y="770"/>
                  <a:pt x="0" y="606"/>
                  <a:pt x="7" y="406"/>
                </a:cubicBezTo>
                <a:cubicBezTo>
                  <a:pt x="13" y="206"/>
                  <a:pt x="181" y="47"/>
                  <a:pt x="382" y="49"/>
                </a:cubicBezTo>
                <a:cubicBezTo>
                  <a:pt x="423" y="50"/>
                  <a:pt x="462" y="58"/>
                  <a:pt x="498" y="71"/>
                </a:cubicBezTo>
                <a:cubicBezTo>
                  <a:pt x="636" y="0"/>
                  <a:pt x="636" y="0"/>
                  <a:pt x="636" y="0"/>
                </a:cubicBezTo>
                <a:lnTo>
                  <a:pt x="622" y="147"/>
                </a:lnTo>
                <a:close/>
              </a:path>
            </a:pathLst>
          </a:custGeom>
          <a:noFill/>
          <a:ln w="1270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1"/>
          <p:cNvSpPr>
            <a:spLocks/>
          </p:cNvSpPr>
          <p:nvPr userDrawn="1"/>
        </p:nvSpPr>
        <p:spPr bwMode="auto">
          <a:xfrm>
            <a:off x="2339752" y="586420"/>
            <a:ext cx="2227263" cy="2346325"/>
          </a:xfrm>
          <a:custGeom>
            <a:avLst/>
            <a:gdLst/>
            <a:ahLst/>
            <a:cxnLst>
              <a:cxn ang="0">
                <a:pos x="114" y="147"/>
              </a:cxn>
              <a:cxn ang="0">
                <a:pos x="4" y="416"/>
              </a:cxn>
              <a:cxn ang="0">
                <a:pos x="379" y="773"/>
              </a:cxn>
              <a:cxn ang="0">
                <a:pos x="730" y="406"/>
              </a:cxn>
              <a:cxn ang="0">
                <a:pos x="355" y="49"/>
              </a:cxn>
              <a:cxn ang="0">
                <a:pos x="238" y="71"/>
              </a:cxn>
              <a:cxn ang="0">
                <a:pos x="101" y="0"/>
              </a:cxn>
              <a:cxn ang="0">
                <a:pos x="114" y="147"/>
              </a:cxn>
            </a:cxnLst>
            <a:rect l="0" t="0" r="r" b="b"/>
            <a:pathLst>
              <a:path w="736" h="776">
                <a:moveTo>
                  <a:pt x="114" y="147"/>
                </a:moveTo>
                <a:cubicBezTo>
                  <a:pt x="43" y="214"/>
                  <a:pt x="0" y="310"/>
                  <a:pt x="4" y="416"/>
                </a:cubicBezTo>
                <a:cubicBezTo>
                  <a:pt x="10" y="616"/>
                  <a:pt x="178" y="776"/>
                  <a:pt x="379" y="773"/>
                </a:cubicBezTo>
                <a:cubicBezTo>
                  <a:pt x="579" y="770"/>
                  <a:pt x="736" y="606"/>
                  <a:pt x="730" y="406"/>
                </a:cubicBezTo>
                <a:cubicBezTo>
                  <a:pt x="723" y="206"/>
                  <a:pt x="555" y="47"/>
                  <a:pt x="355" y="49"/>
                </a:cubicBezTo>
                <a:cubicBezTo>
                  <a:pt x="314" y="50"/>
                  <a:pt x="275" y="58"/>
                  <a:pt x="238" y="71"/>
                </a:cubicBezTo>
                <a:cubicBezTo>
                  <a:pt x="101" y="0"/>
                  <a:pt x="101" y="0"/>
                  <a:pt x="101" y="0"/>
                </a:cubicBezTo>
                <a:lnTo>
                  <a:pt x="114" y="147"/>
                </a:lnTo>
                <a:close/>
              </a:path>
            </a:pathLst>
          </a:custGeom>
          <a:noFill/>
          <a:ln w="1270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8"/>
          <p:cNvSpPr>
            <a:spLocks noGrp="1" noChangeArrowheads="1"/>
          </p:cNvSpPr>
          <p:nvPr>
            <p:ph type="ftr" sz="quarter" idx="10"/>
          </p:nvPr>
        </p:nvSpPr>
        <p:spPr>
          <a:xfrm>
            <a:off x="4284663" y="6402388"/>
            <a:ext cx="4554537" cy="455612"/>
          </a:xfrm>
          <a:prstGeom prst="rect">
            <a:avLst/>
          </a:prstGeom>
          <a:ln/>
        </p:spPr>
        <p:txBody>
          <a:bodyPr/>
          <a:lstStyle>
            <a:lvl1pPr>
              <a:defRPr/>
            </a:lvl1pPr>
          </a:lstStyle>
          <a:p>
            <a:pPr>
              <a:defRPr/>
            </a:pPr>
            <a:r>
              <a:rPr lang="en-GB"/>
              <a:t>RoSPA’s mission is to save lives and reduce injuries</a:t>
            </a: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 Content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8352928" cy="864096"/>
          </a:xfrm>
        </p:spPr>
        <p:txBody>
          <a:bodyPr>
            <a:normAutofit/>
          </a:bodyPr>
          <a:lstStyle>
            <a:lvl1pPr>
              <a:defRPr sz="3200">
                <a:solidFill>
                  <a:srgbClr val="009639"/>
                </a:solidFill>
              </a:defRPr>
            </a:lvl1pPr>
          </a:lstStyle>
          <a:p>
            <a:r>
              <a:rPr lang="en-US" smtClean="0"/>
              <a:t>Click to edit Master title style</a:t>
            </a:r>
            <a:endParaRPr lang="en-GB" dirty="0"/>
          </a:p>
        </p:txBody>
      </p:sp>
      <p:sp>
        <p:nvSpPr>
          <p:cNvPr id="7" name="Text Placeholder 2"/>
          <p:cNvSpPr>
            <a:spLocks noGrp="1"/>
          </p:cNvSpPr>
          <p:nvPr>
            <p:ph idx="1"/>
          </p:nvPr>
        </p:nvSpPr>
        <p:spPr>
          <a:xfrm>
            <a:off x="395536" y="1340768"/>
            <a:ext cx="8352928" cy="2260848"/>
          </a:xfrm>
          <a:prstGeom prst="rect">
            <a:avLst/>
          </a:prstGeom>
        </p:spPr>
        <p:txBody>
          <a:bodyPr rtlCol="0">
            <a:normAutofit/>
          </a:bodyPr>
          <a:lstStyle>
            <a:lvl1pPr marL="0" indent="0">
              <a:buFontTx/>
              <a:buNone/>
              <a:defRPr sz="1600" b="0" baseline="0">
                <a:solidFill>
                  <a:srgbClr val="001E62"/>
                </a:solidFill>
              </a:defRPr>
            </a:lvl1pPr>
            <a:lvl2pPr>
              <a:defRPr sz="2400" b="1">
                <a:solidFill>
                  <a:srgbClr val="001E62"/>
                </a:solidFill>
              </a:defRPr>
            </a:lvl2pPr>
            <a:lvl3pPr>
              <a:defRPr>
                <a:solidFill>
                  <a:srgbClr val="001E62"/>
                </a:solidFill>
              </a:defRPr>
            </a:lvl3pPr>
            <a:lvl4pPr>
              <a:defRPr>
                <a:solidFill>
                  <a:srgbClr val="001E62"/>
                </a:solidFill>
              </a:defRPr>
            </a:lvl4pPr>
            <a:lvl5pPr>
              <a:defRPr>
                <a:solidFill>
                  <a:srgbClr val="001E62"/>
                </a:solidFill>
              </a:defRPr>
            </a:lvl5pPr>
          </a:lstStyle>
          <a:p>
            <a:pPr lvl="0"/>
            <a:r>
              <a:rPr lang="en-US" smtClean="0"/>
              <a:t>Click to edit Master text styles</a:t>
            </a:r>
          </a:p>
        </p:txBody>
      </p:sp>
      <p:sp>
        <p:nvSpPr>
          <p:cNvPr id="4" name="Date Placeholder 3"/>
          <p:cNvSpPr>
            <a:spLocks noGrp="1"/>
          </p:cNvSpPr>
          <p:nvPr>
            <p:ph type="dt" sz="half" idx="10"/>
          </p:nvPr>
        </p:nvSpPr>
        <p:spPr>
          <a:xfrm>
            <a:off x="6553200" y="5949950"/>
            <a:ext cx="2133600" cy="365125"/>
          </a:xfrm>
        </p:spPr>
        <p:txBody>
          <a:bodyPr/>
          <a:lstStyle>
            <a:lvl1pPr algn="r">
              <a:defRPr/>
            </a:lvl1pPr>
          </a:lstStyle>
          <a:p>
            <a:pPr>
              <a:defRPr/>
            </a:pPr>
            <a:fld id="{2EBE457D-08C1-4435-8413-9547AEB35CDB}" type="datetimeFigureOut">
              <a:rPr lang="en-GB"/>
              <a:pPr>
                <a:defRPr/>
              </a:pPr>
              <a:t>14/07/2017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D40D54-7FCF-4414-B804-AC52E1B267AA}"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 Content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8352928" cy="864096"/>
          </a:xfrm>
        </p:spPr>
        <p:txBody>
          <a:bodyPr>
            <a:normAutofit/>
          </a:bodyPr>
          <a:lstStyle>
            <a:lvl1pPr>
              <a:defRPr sz="3200">
                <a:solidFill>
                  <a:srgbClr val="009639"/>
                </a:solidFill>
              </a:defRPr>
            </a:lvl1pPr>
          </a:lstStyle>
          <a:p>
            <a:r>
              <a:rPr lang="en-US" smtClean="0"/>
              <a:t>Click to edit Master title style</a:t>
            </a:r>
            <a:endParaRPr lang="en-GB" dirty="0"/>
          </a:p>
        </p:txBody>
      </p:sp>
      <p:sp>
        <p:nvSpPr>
          <p:cNvPr id="7" name="Text Placeholder 2"/>
          <p:cNvSpPr>
            <a:spLocks noGrp="1"/>
          </p:cNvSpPr>
          <p:nvPr>
            <p:ph idx="1" hasCustomPrompt="1"/>
          </p:nvPr>
        </p:nvSpPr>
        <p:spPr>
          <a:xfrm>
            <a:off x="395536" y="1340768"/>
            <a:ext cx="8352928" cy="2260848"/>
          </a:xfrm>
          <a:prstGeom prst="rect">
            <a:avLst/>
          </a:prstGeom>
        </p:spPr>
        <p:txBody>
          <a:bodyPr rtlCol="0">
            <a:normAutofit/>
          </a:bodyPr>
          <a:lstStyle>
            <a:lvl1pPr marL="0" indent="0">
              <a:buFontTx/>
              <a:buNone/>
              <a:defRPr sz="1600" b="0" baseline="0">
                <a:solidFill>
                  <a:srgbClr val="001E62"/>
                </a:solidFill>
              </a:defRPr>
            </a:lvl1pPr>
            <a:lvl2pPr>
              <a:defRPr sz="2400" b="1">
                <a:solidFill>
                  <a:srgbClr val="001E62"/>
                </a:solidFill>
              </a:defRPr>
            </a:lvl2pPr>
            <a:lvl3pPr>
              <a:defRPr>
                <a:solidFill>
                  <a:srgbClr val="001E62"/>
                </a:solidFill>
              </a:defRPr>
            </a:lvl3pPr>
            <a:lvl4pPr>
              <a:defRPr>
                <a:solidFill>
                  <a:srgbClr val="001E62"/>
                </a:solidFill>
              </a:defRPr>
            </a:lvl4pPr>
            <a:lvl5pPr>
              <a:defRPr>
                <a:solidFill>
                  <a:srgbClr val="001E62"/>
                </a:solidFill>
              </a:defRPr>
            </a:lvl5pPr>
          </a:lstStyle>
          <a:p>
            <a:pPr lvl="0"/>
            <a:r>
              <a:rPr lang="en-US" dirty="0" smtClean="0"/>
              <a:t>Add content here</a:t>
            </a:r>
          </a:p>
        </p:txBody>
      </p:sp>
      <p:sp>
        <p:nvSpPr>
          <p:cNvPr id="4" name="Date Placeholder 3"/>
          <p:cNvSpPr>
            <a:spLocks noGrp="1"/>
          </p:cNvSpPr>
          <p:nvPr>
            <p:ph type="dt" sz="half" idx="10"/>
          </p:nvPr>
        </p:nvSpPr>
        <p:spPr>
          <a:xfrm>
            <a:off x="6553200" y="5949950"/>
            <a:ext cx="2133600" cy="365125"/>
          </a:xfrm>
        </p:spPr>
        <p:txBody>
          <a:bodyPr/>
          <a:lstStyle>
            <a:lvl1pPr algn="r">
              <a:defRPr smtClean="0"/>
            </a:lvl1pPr>
          </a:lstStyle>
          <a:p>
            <a:pPr>
              <a:defRPr/>
            </a:pPr>
            <a:fld id="{E92CE6D5-ACBC-4C18-891E-5E99D74CA9F1}" type="datetimeFigureOut">
              <a:rPr lang="en-GB"/>
              <a:pPr>
                <a:defRPr/>
              </a:pPr>
              <a:t>14/07/2017</a:t>
            </a:fld>
            <a:endParaRPr lang="en-GB" dirty="0"/>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6232A4CD-9822-44B7-B18C-A211EAA296A2}"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19" name="Text Placeholder 9"/>
          <p:cNvSpPr>
            <a:spLocks noGrp="1"/>
          </p:cNvSpPr>
          <p:nvPr>
            <p:ph type="body" sz="quarter" idx="13"/>
          </p:nvPr>
        </p:nvSpPr>
        <p:spPr>
          <a:xfrm>
            <a:off x="251520" y="1700808"/>
            <a:ext cx="7848600" cy="792088"/>
          </a:xfrm>
          <a:prstGeom prst="rect">
            <a:avLst/>
          </a:prstGeom>
        </p:spPr>
        <p:txBody>
          <a:bodyPr>
            <a:normAutofit/>
          </a:bodyPr>
          <a:lstStyle>
            <a:lvl1pPr marL="0" indent="0">
              <a:buNone/>
              <a:defRPr sz="4000" b="1">
                <a:solidFill>
                  <a:srgbClr val="002060"/>
                </a:solidFill>
              </a:defRPr>
            </a:lvl1pPr>
          </a:lstStyle>
          <a:p>
            <a:pPr lvl="0"/>
            <a:r>
              <a:rPr lang="en-US" dirty="0" smtClean="0"/>
              <a:t>Click to edit Master text styles</a:t>
            </a:r>
          </a:p>
        </p:txBody>
      </p:sp>
      <p:sp>
        <p:nvSpPr>
          <p:cNvPr id="20" name="Text Placeholder 67"/>
          <p:cNvSpPr>
            <a:spLocks noGrp="1"/>
          </p:cNvSpPr>
          <p:nvPr>
            <p:ph type="body" sz="quarter" idx="14"/>
          </p:nvPr>
        </p:nvSpPr>
        <p:spPr>
          <a:xfrm>
            <a:off x="251520" y="2564904"/>
            <a:ext cx="5976938" cy="647700"/>
          </a:xfrm>
          <a:prstGeom prst="rect">
            <a:avLst/>
          </a:prstGeom>
        </p:spPr>
        <p:txBody>
          <a:bodyPr>
            <a:normAutofit/>
          </a:bodyPr>
          <a:lstStyle>
            <a:lvl1pPr marL="0" indent="0">
              <a:buNone/>
              <a:defRPr sz="3200" b="0">
                <a:solidFill>
                  <a:srgbClr val="001E62"/>
                </a:solidFill>
              </a:defRPr>
            </a:lvl1pPr>
          </a:lstStyle>
          <a:p>
            <a:pPr lvl="0"/>
            <a:r>
              <a:rPr lang="en-US" dirty="0" smtClean="0"/>
              <a:t>Click to edit Master text styles</a:t>
            </a:r>
          </a:p>
        </p:txBody>
      </p:sp>
      <p:sp>
        <p:nvSpPr>
          <p:cNvPr id="4" name="Date Placeholder 3"/>
          <p:cNvSpPr>
            <a:spLocks noGrp="1"/>
          </p:cNvSpPr>
          <p:nvPr>
            <p:ph type="dt" sz="half" idx="15"/>
          </p:nvPr>
        </p:nvSpPr>
        <p:spPr/>
        <p:txBody>
          <a:bodyPr/>
          <a:lstStyle>
            <a:lvl1pPr>
              <a:defRPr/>
            </a:lvl1pPr>
          </a:lstStyle>
          <a:p>
            <a:pPr>
              <a:defRPr/>
            </a:pPr>
            <a:fld id="{05676CA5-FE09-4E5B-9EC5-BADC4A9C69F3}" type="datetimeFigureOut">
              <a:rPr lang="en-GB"/>
              <a:pPr>
                <a:defRPr/>
              </a:pPr>
              <a:t>14/07/2017</a:t>
            </a:fld>
            <a:endParaRPr lang="en-GB"/>
          </a:p>
        </p:txBody>
      </p:sp>
      <p:sp>
        <p:nvSpPr>
          <p:cNvPr id="5" name="Footer Placeholder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7"/>
          </p:nvPr>
        </p:nvSpPr>
        <p:spPr/>
        <p:txBody>
          <a:bodyPr/>
          <a:lstStyle>
            <a:lvl1pPr>
              <a:defRPr/>
            </a:lvl1pPr>
          </a:lstStyle>
          <a:p>
            <a:pPr>
              <a:defRPr/>
            </a:pPr>
            <a:fld id="{2BFDC903-06F2-47EB-8B4B-87DB7D3D10D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 Conten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5949950"/>
            <a:ext cx="2133600" cy="365125"/>
          </a:xfrm>
        </p:spPr>
        <p:txBody>
          <a:bodyPr/>
          <a:lstStyle>
            <a:lvl1pPr algn="r">
              <a:defRPr smtClean="0"/>
            </a:lvl1pPr>
          </a:lstStyle>
          <a:p>
            <a:pPr>
              <a:defRPr/>
            </a:pPr>
            <a:fld id="{E92CE6D5-ACBC-4C18-891E-5E99D74CA9F1}" type="datetimeFigureOut">
              <a:rPr lang="en-GB"/>
              <a:pPr>
                <a:defRPr/>
              </a:pPr>
              <a:t>14/07/2017</a:t>
            </a:fld>
            <a:endParaRPr lang="en-GB" dirty="0"/>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6232A4CD-9822-44B7-B18C-A211EAA296A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32240" y="6237312"/>
            <a:ext cx="2133600" cy="365125"/>
          </a:xfrm>
        </p:spPr>
        <p:txBody>
          <a:bodyPr/>
          <a:lstStyle/>
          <a:p>
            <a:fld id="{B34F7D77-A785-49E5-B62C-8DA40358CB5E}" type="slidenum">
              <a:rPr lang="en-GB" smtClean="0"/>
              <a:pPr/>
              <a:t>‹#›</a:t>
            </a:fld>
            <a:endParaRPr lang="en-GB"/>
          </a:p>
        </p:txBody>
      </p:sp>
      <p:sp>
        <p:nvSpPr>
          <p:cNvPr id="10" name="Content Placeholder 9"/>
          <p:cNvSpPr>
            <a:spLocks noGrp="1"/>
          </p:cNvSpPr>
          <p:nvPr>
            <p:ph sz="quarter" idx="13" hasCustomPrompt="1"/>
          </p:nvPr>
        </p:nvSpPr>
        <p:spPr>
          <a:xfrm>
            <a:off x="468313" y="1196975"/>
            <a:ext cx="5543847" cy="100789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GB" sz="1800" b="0" smtClean="0">
                <a:solidFill>
                  <a:srgbClr val="001E62"/>
                </a:solidFill>
              </a:defRPr>
            </a:lvl1pPr>
          </a:lstStyle>
          <a:p>
            <a:pPr lvl="0"/>
            <a:r>
              <a:rPr lang="en-GB" dirty="0" smtClean="0"/>
              <a:t>Place copy text here</a:t>
            </a:r>
          </a:p>
          <a:p>
            <a:pPr lvl="0"/>
            <a:endParaRPr lang="en-GB" dirty="0" smtClean="0"/>
          </a:p>
        </p:txBody>
      </p:sp>
      <p:sp>
        <p:nvSpPr>
          <p:cNvPr id="9" name="Content Placeholder 9"/>
          <p:cNvSpPr>
            <a:spLocks noGrp="1"/>
          </p:cNvSpPr>
          <p:nvPr>
            <p:ph sz="quarter" idx="15" hasCustomPrompt="1"/>
          </p:nvPr>
        </p:nvSpPr>
        <p:spPr>
          <a:xfrm>
            <a:off x="467544" y="314096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009639"/>
              </a:buClr>
              <a:buSzTx/>
              <a:buFont typeface="Webdings" pitchFamily="18" charset="2"/>
              <a:buChar char=""/>
              <a:tabLst/>
              <a:defRPr lang="en-GB" sz="2400" b="1" smtClean="0">
                <a:solidFill>
                  <a:srgbClr val="001E62"/>
                </a:solidFill>
              </a:defRPr>
            </a:lvl1pPr>
          </a:lstStyle>
          <a:p>
            <a:pPr lvl="0"/>
            <a:r>
              <a:rPr lang="en-GB" dirty="0" smtClean="0"/>
              <a:t>Place text here</a:t>
            </a:r>
          </a:p>
          <a:p>
            <a:pPr lvl="0"/>
            <a:endParaRPr lang="en-GB" dirty="0" smtClean="0"/>
          </a:p>
        </p:txBody>
      </p:sp>
      <p:sp>
        <p:nvSpPr>
          <p:cNvPr id="12" name="Content Placeholder 9"/>
          <p:cNvSpPr>
            <a:spLocks noGrp="1"/>
          </p:cNvSpPr>
          <p:nvPr>
            <p:ph sz="quarter" idx="16" hasCustomPrompt="1"/>
          </p:nvPr>
        </p:nvSpPr>
        <p:spPr>
          <a:xfrm>
            <a:off x="467544" y="2492896"/>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2"/>
              </a:buBlip>
              <a:tabLst/>
              <a:defRPr lang="en-GB" sz="2400" b="1" smtClean="0">
                <a:solidFill>
                  <a:srgbClr val="001E62"/>
                </a:solidFill>
              </a:defRPr>
            </a:lvl1pPr>
          </a:lstStyle>
          <a:p>
            <a:pPr lvl="0"/>
            <a:r>
              <a:rPr lang="en-GB" dirty="0" smtClean="0"/>
              <a:t>Place text here</a:t>
            </a:r>
          </a:p>
        </p:txBody>
      </p:sp>
      <p:grpSp>
        <p:nvGrpSpPr>
          <p:cNvPr id="2" name="Group 10"/>
          <p:cNvGrpSpPr>
            <a:grpSpLocks noChangeAspect="1"/>
          </p:cNvGrpSpPr>
          <p:nvPr userDrawn="1"/>
        </p:nvGrpSpPr>
        <p:grpSpPr bwMode="auto">
          <a:xfrm>
            <a:off x="2" y="5635631"/>
            <a:ext cx="9143998" cy="458788"/>
            <a:chOff x="0" y="3550"/>
            <a:chExt cx="5760" cy="289"/>
          </a:xfrm>
        </p:grpSpPr>
        <p:sp>
          <p:nvSpPr>
            <p:cNvPr id="1033"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n w="28575">
                  <a:solidFill>
                    <a:srgbClr val="001E62"/>
                  </a:solidFill>
                </a:ln>
              </a:endParaRPr>
            </a:p>
          </p:txBody>
        </p:sp>
        <p:sp>
          <p:nvSpPr>
            <p:cNvPr id="1036" name="Freeform 12"/>
            <p:cNvSpPr>
              <a:spLocks/>
            </p:cNvSpPr>
            <p:nvPr userDrawn="1"/>
          </p:nvSpPr>
          <p:spPr bwMode="auto">
            <a:xfrm>
              <a:off x="5633" y="3675"/>
              <a:ext cx="125" cy="164"/>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userDrawn="1"/>
          </p:nvSpPr>
          <p:spPr bwMode="auto">
            <a:xfrm>
              <a:off x="5696" y="3551"/>
              <a:ext cx="62" cy="75"/>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5611" y="3610"/>
              <a:ext cx="147" cy="132"/>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5653" y="3678"/>
              <a:ext cx="105" cy="84"/>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5696" y="3609"/>
              <a:ext cx="62" cy="47"/>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7" name="Picture 16" descr="bubbles on side.png"/>
          <p:cNvPicPr>
            <a:picLocks noChangeAspect="1"/>
          </p:cNvPicPr>
          <p:nvPr userDrawn="1"/>
        </p:nvPicPr>
        <p:blipFill>
          <a:blip r:embed="rId3" cstate="print"/>
          <a:stretch>
            <a:fillRect/>
          </a:stretch>
        </p:blipFill>
        <p:spPr>
          <a:xfrm>
            <a:off x="8892480" y="5619690"/>
            <a:ext cx="251520" cy="47360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32240" y="6237312"/>
            <a:ext cx="2133600" cy="365125"/>
          </a:xfrm>
        </p:spPr>
        <p:txBody>
          <a:bodyPr/>
          <a:lstStyle/>
          <a:p>
            <a:fld id="{B34F7D77-A785-49E5-B62C-8DA40358CB5E}" type="slidenum">
              <a:rPr lang="en-GB" smtClean="0"/>
              <a:pPr/>
              <a:t>‹#›</a:t>
            </a:fld>
            <a:endParaRPr lang="en-GB"/>
          </a:p>
        </p:txBody>
      </p:sp>
      <p:sp>
        <p:nvSpPr>
          <p:cNvPr id="9" name="Content Placeholder 9"/>
          <p:cNvSpPr>
            <a:spLocks noGrp="1"/>
          </p:cNvSpPr>
          <p:nvPr>
            <p:ph sz="quarter" idx="15" hasCustomPrompt="1"/>
          </p:nvPr>
        </p:nvSpPr>
        <p:spPr>
          <a:xfrm>
            <a:off x="395536" y="126876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3A5DAE"/>
              </a:buClr>
              <a:buSzTx/>
              <a:buFont typeface="Webdings" pitchFamily="18" charset="2"/>
              <a:buChar char=""/>
              <a:tabLst/>
              <a:defRPr lang="en-GB" sz="1800" b="1" smtClean="0">
                <a:solidFill>
                  <a:srgbClr val="001E62"/>
                </a:solidFill>
              </a:defRPr>
            </a:lvl1pPr>
          </a:lstStyle>
          <a:p>
            <a:pPr lvl="0"/>
            <a:r>
              <a:rPr lang="en-GB" dirty="0" smtClean="0"/>
              <a:t>Place text here</a:t>
            </a:r>
          </a:p>
          <a:p>
            <a:pPr lvl="0"/>
            <a:endParaRPr lang="en-GB" dirty="0" smtClean="0"/>
          </a:p>
        </p:txBody>
      </p:sp>
      <p:sp>
        <p:nvSpPr>
          <p:cNvPr id="12" name="Content Placeholder 9"/>
          <p:cNvSpPr>
            <a:spLocks noGrp="1"/>
          </p:cNvSpPr>
          <p:nvPr>
            <p:ph sz="quarter" idx="16" hasCustomPrompt="1"/>
          </p:nvPr>
        </p:nvSpPr>
        <p:spPr>
          <a:xfrm>
            <a:off x="395536" y="62068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2"/>
              </a:buBlip>
              <a:tabLst/>
              <a:defRPr lang="en-GB" sz="2400" b="1" smtClean="0">
                <a:solidFill>
                  <a:srgbClr val="001E62"/>
                </a:solidFill>
              </a:defRPr>
            </a:lvl1pPr>
          </a:lstStyle>
          <a:p>
            <a:pPr lvl="0"/>
            <a:r>
              <a:rPr lang="en-GB" dirty="0" smtClean="0"/>
              <a:t>Place text here</a:t>
            </a:r>
          </a:p>
        </p:txBody>
      </p:sp>
      <p:grpSp>
        <p:nvGrpSpPr>
          <p:cNvPr id="2" name="Group 10"/>
          <p:cNvGrpSpPr>
            <a:grpSpLocks noChangeAspect="1"/>
          </p:cNvGrpSpPr>
          <p:nvPr userDrawn="1"/>
        </p:nvGrpSpPr>
        <p:grpSpPr bwMode="auto">
          <a:xfrm>
            <a:off x="2" y="5635631"/>
            <a:ext cx="9143998" cy="458788"/>
            <a:chOff x="0" y="3550"/>
            <a:chExt cx="5760" cy="289"/>
          </a:xfrm>
        </p:grpSpPr>
        <p:sp>
          <p:nvSpPr>
            <p:cNvPr id="1033"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n w="28575">
                  <a:solidFill>
                    <a:srgbClr val="001E62"/>
                  </a:solidFill>
                </a:ln>
              </a:endParaRPr>
            </a:p>
          </p:txBody>
        </p:sp>
        <p:sp>
          <p:nvSpPr>
            <p:cNvPr id="1036" name="Freeform 12"/>
            <p:cNvSpPr>
              <a:spLocks/>
            </p:cNvSpPr>
            <p:nvPr userDrawn="1"/>
          </p:nvSpPr>
          <p:spPr bwMode="auto">
            <a:xfrm>
              <a:off x="5633" y="3675"/>
              <a:ext cx="125" cy="164"/>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userDrawn="1"/>
          </p:nvSpPr>
          <p:spPr bwMode="auto">
            <a:xfrm>
              <a:off x="5696" y="3551"/>
              <a:ext cx="62" cy="75"/>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5611" y="3610"/>
              <a:ext cx="147" cy="132"/>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5653" y="3678"/>
              <a:ext cx="105" cy="84"/>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5696" y="3609"/>
              <a:ext cx="62" cy="47"/>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7" name="Picture 16" descr="bubbles on side.png"/>
          <p:cNvPicPr>
            <a:picLocks noChangeAspect="1"/>
          </p:cNvPicPr>
          <p:nvPr userDrawn="1"/>
        </p:nvPicPr>
        <p:blipFill>
          <a:blip r:embed="rId3" cstate="print"/>
          <a:stretch>
            <a:fillRect/>
          </a:stretch>
        </p:blipFill>
        <p:spPr>
          <a:xfrm>
            <a:off x="8892480" y="5619690"/>
            <a:ext cx="251520" cy="473606"/>
          </a:xfrm>
          <a:prstGeom prst="rect">
            <a:avLst/>
          </a:prstGeom>
        </p:spPr>
      </p:pic>
      <p:sp>
        <p:nvSpPr>
          <p:cNvPr id="18" name="Content Placeholder 9"/>
          <p:cNvSpPr>
            <a:spLocks noGrp="1"/>
          </p:cNvSpPr>
          <p:nvPr>
            <p:ph sz="quarter" idx="17" hasCustomPrompt="1"/>
          </p:nvPr>
        </p:nvSpPr>
        <p:spPr>
          <a:xfrm>
            <a:off x="395536" y="270892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F671F"/>
              </a:buClr>
              <a:buSzTx/>
              <a:buFont typeface="Webdings" pitchFamily="18" charset="2"/>
              <a:buChar char=""/>
              <a:tabLst/>
              <a:defRPr lang="en-GB" sz="1800" b="1" smtClean="0">
                <a:solidFill>
                  <a:srgbClr val="001E62"/>
                </a:solidFill>
              </a:defRPr>
            </a:lvl1pPr>
          </a:lstStyle>
          <a:p>
            <a:pPr lvl="0"/>
            <a:r>
              <a:rPr lang="en-GB" dirty="0" smtClean="0"/>
              <a:t>Place text here</a:t>
            </a:r>
          </a:p>
          <a:p>
            <a:pPr lvl="0"/>
            <a:endParaRPr lang="en-GB" dirty="0" smtClean="0"/>
          </a:p>
        </p:txBody>
      </p:sp>
      <p:sp>
        <p:nvSpPr>
          <p:cNvPr id="19" name="Content Placeholder 9"/>
          <p:cNvSpPr>
            <a:spLocks noGrp="1"/>
          </p:cNvSpPr>
          <p:nvPr>
            <p:ph sz="quarter" idx="18" hasCustomPrompt="1"/>
          </p:nvPr>
        </p:nvSpPr>
        <p:spPr>
          <a:xfrm>
            <a:off x="395536" y="206084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4"/>
              </a:buBlip>
              <a:tabLst/>
              <a:defRPr lang="en-GB" sz="2400" b="1" smtClean="0">
                <a:solidFill>
                  <a:srgbClr val="001E62"/>
                </a:solidFill>
              </a:defRPr>
            </a:lvl1pPr>
          </a:lstStyle>
          <a:p>
            <a:pPr lvl="0"/>
            <a:r>
              <a:rPr lang="en-GB" dirty="0" smtClean="0"/>
              <a:t>Place text here</a:t>
            </a:r>
          </a:p>
        </p:txBody>
      </p:sp>
      <p:sp>
        <p:nvSpPr>
          <p:cNvPr id="20" name="Content Placeholder 9"/>
          <p:cNvSpPr>
            <a:spLocks noGrp="1"/>
          </p:cNvSpPr>
          <p:nvPr>
            <p:ph sz="quarter" idx="19" hasCustomPrompt="1"/>
          </p:nvPr>
        </p:nvSpPr>
        <p:spPr>
          <a:xfrm>
            <a:off x="395536" y="4077072"/>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AA0061"/>
              </a:buClr>
              <a:buSzTx/>
              <a:buFont typeface="Webdings" pitchFamily="18" charset="2"/>
              <a:buChar char=""/>
              <a:tabLst/>
              <a:defRPr lang="en-GB" sz="1800" b="1" smtClean="0">
                <a:solidFill>
                  <a:srgbClr val="001E62"/>
                </a:solidFill>
              </a:defRPr>
            </a:lvl1pPr>
          </a:lstStyle>
          <a:p>
            <a:pPr lvl="0"/>
            <a:r>
              <a:rPr lang="en-GB" dirty="0" smtClean="0"/>
              <a:t>Place text here</a:t>
            </a:r>
          </a:p>
          <a:p>
            <a:pPr lvl="0"/>
            <a:endParaRPr lang="en-GB" dirty="0" smtClean="0"/>
          </a:p>
        </p:txBody>
      </p:sp>
      <p:sp>
        <p:nvSpPr>
          <p:cNvPr id="21" name="Content Placeholder 9"/>
          <p:cNvSpPr>
            <a:spLocks noGrp="1"/>
          </p:cNvSpPr>
          <p:nvPr>
            <p:ph sz="quarter" idx="20" hasCustomPrompt="1"/>
          </p:nvPr>
        </p:nvSpPr>
        <p:spPr>
          <a:xfrm>
            <a:off x="395536" y="342900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5"/>
              </a:buBlip>
              <a:tabLst/>
              <a:defRPr lang="en-GB" sz="2400" b="1" smtClean="0">
                <a:solidFill>
                  <a:srgbClr val="001E62"/>
                </a:solidFill>
              </a:defRPr>
            </a:lvl1pPr>
          </a:lstStyle>
          <a:p>
            <a:pPr lvl="0"/>
            <a:r>
              <a:rPr lang="en-GB" dirty="0" smtClean="0"/>
              <a:t>Place text here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peech Bubble example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14/07/2017</a:t>
            </a:fld>
            <a:endParaRPr lang="en-GB"/>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a:p>
        </p:txBody>
      </p:sp>
      <p:grpSp>
        <p:nvGrpSpPr>
          <p:cNvPr id="5" name="Group 65"/>
          <p:cNvGrpSpPr/>
          <p:nvPr userDrawn="1"/>
        </p:nvGrpSpPr>
        <p:grpSpPr>
          <a:xfrm>
            <a:off x="683568" y="2933295"/>
            <a:ext cx="2304256" cy="2289182"/>
            <a:chOff x="683568" y="2852936"/>
            <a:chExt cx="2304256" cy="2289182"/>
          </a:xfrm>
        </p:grpSpPr>
        <p:pic>
          <p:nvPicPr>
            <p:cNvPr id="67" name="Picture 2"/>
            <p:cNvPicPr>
              <a:picLocks noChangeAspect="1" noChangeArrowheads="1"/>
            </p:cNvPicPr>
            <p:nvPr/>
          </p:nvPicPr>
          <p:blipFill>
            <a:blip r:embed="rId2" cstate="print"/>
            <a:srcRect/>
            <a:stretch>
              <a:fillRect/>
            </a:stretch>
          </p:blipFill>
          <p:spPr bwMode="auto">
            <a:xfrm>
              <a:off x="683568" y="2852936"/>
              <a:ext cx="2304256" cy="2289182"/>
            </a:xfrm>
            <a:prstGeom prst="rect">
              <a:avLst/>
            </a:prstGeom>
            <a:noFill/>
            <a:ln w="9525">
              <a:noFill/>
              <a:miter lim="800000"/>
              <a:headEnd/>
              <a:tailEnd/>
            </a:ln>
            <a:effectLst/>
          </p:spPr>
        </p:pic>
        <p:sp>
          <p:nvSpPr>
            <p:cNvPr id="68" name="TextBox 67"/>
            <p:cNvSpPr txBox="1"/>
            <p:nvPr/>
          </p:nvSpPr>
          <p:spPr>
            <a:xfrm>
              <a:off x="1259632" y="3717032"/>
              <a:ext cx="1296144" cy="369332"/>
            </a:xfrm>
            <a:prstGeom prst="rect">
              <a:avLst/>
            </a:prstGeom>
            <a:noFill/>
            <a:ln>
              <a:noFill/>
            </a:ln>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6" name="Group 68"/>
          <p:cNvGrpSpPr/>
          <p:nvPr userDrawn="1"/>
        </p:nvGrpSpPr>
        <p:grpSpPr>
          <a:xfrm>
            <a:off x="2411760" y="413015"/>
            <a:ext cx="2859459" cy="2866646"/>
            <a:chOff x="2411760" y="332656"/>
            <a:chExt cx="2859459" cy="2866646"/>
          </a:xfrm>
        </p:grpSpPr>
        <p:pic>
          <p:nvPicPr>
            <p:cNvPr id="70" name="Picture 3"/>
            <p:cNvPicPr>
              <a:picLocks noChangeAspect="1" noChangeArrowheads="1"/>
            </p:cNvPicPr>
            <p:nvPr/>
          </p:nvPicPr>
          <p:blipFill>
            <a:blip r:embed="rId3" cstate="print"/>
            <a:srcRect/>
            <a:stretch>
              <a:fillRect/>
            </a:stretch>
          </p:blipFill>
          <p:spPr bwMode="auto">
            <a:xfrm>
              <a:off x="2411760" y="332656"/>
              <a:ext cx="2859459" cy="2866646"/>
            </a:xfrm>
            <a:prstGeom prst="rect">
              <a:avLst/>
            </a:prstGeom>
            <a:noFill/>
            <a:ln w="9525">
              <a:noFill/>
              <a:miter lim="800000"/>
              <a:headEnd/>
              <a:tailEnd/>
            </a:ln>
            <a:effectLst/>
          </p:spPr>
        </p:pic>
        <p:sp>
          <p:nvSpPr>
            <p:cNvPr id="71" name="TextBox 70"/>
            <p:cNvSpPr txBox="1"/>
            <p:nvPr/>
          </p:nvSpPr>
          <p:spPr>
            <a:xfrm>
              <a:off x="3275856" y="1556792"/>
              <a:ext cx="1296144" cy="369332"/>
            </a:xfrm>
            <a:prstGeom prst="rect">
              <a:avLst/>
            </a:prstGeom>
            <a:noFill/>
            <a:ln>
              <a:noFill/>
            </a:ln>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7" name="Group 71"/>
          <p:cNvGrpSpPr/>
          <p:nvPr userDrawn="1"/>
        </p:nvGrpSpPr>
        <p:grpSpPr>
          <a:xfrm>
            <a:off x="4644008" y="1421127"/>
            <a:ext cx="4644008" cy="4672169"/>
            <a:chOff x="4644008" y="1340768"/>
            <a:chExt cx="4644008" cy="4672169"/>
          </a:xfrm>
        </p:grpSpPr>
        <p:pic>
          <p:nvPicPr>
            <p:cNvPr id="73" name="Picture 4"/>
            <p:cNvPicPr>
              <a:picLocks noChangeAspect="1" noChangeArrowheads="1"/>
            </p:cNvPicPr>
            <p:nvPr/>
          </p:nvPicPr>
          <p:blipFill>
            <a:blip r:embed="rId4" cstate="print"/>
            <a:srcRect/>
            <a:stretch>
              <a:fillRect/>
            </a:stretch>
          </p:blipFill>
          <p:spPr bwMode="auto">
            <a:xfrm>
              <a:off x="4644008" y="1340768"/>
              <a:ext cx="4644008" cy="4672169"/>
            </a:xfrm>
            <a:prstGeom prst="rect">
              <a:avLst/>
            </a:prstGeom>
            <a:noFill/>
            <a:ln w="9525">
              <a:noFill/>
              <a:miter lim="800000"/>
              <a:headEnd/>
              <a:tailEnd/>
            </a:ln>
            <a:effectLst/>
          </p:spPr>
        </p:pic>
        <p:sp>
          <p:nvSpPr>
            <p:cNvPr id="74" name="TextBox 73"/>
            <p:cNvSpPr txBox="1"/>
            <p:nvPr/>
          </p:nvSpPr>
          <p:spPr>
            <a:xfrm>
              <a:off x="6300192" y="3645024"/>
              <a:ext cx="1296144" cy="369332"/>
            </a:xfrm>
            <a:prstGeom prst="rect">
              <a:avLst/>
            </a:prstGeom>
            <a:noFill/>
            <a:ln>
              <a:noFill/>
            </a:ln>
          </p:spPr>
          <p:txBody>
            <a:bodyPr wrap="square" rtlCol="0">
              <a:spAutoFit/>
            </a:bodyPr>
            <a:lstStyle/>
            <a:p>
              <a:r>
                <a:rPr lang="en-GB" dirty="0" smtClean="0">
                  <a:solidFill>
                    <a:schemeClr val="bg1"/>
                  </a:solidFill>
                </a:rPr>
                <a:t>Text here</a:t>
              </a:r>
              <a:endParaRPr lang="en-GB" dirty="0">
                <a:solidFill>
                  <a:schemeClr val="bg1"/>
                </a:solidFill>
              </a:endParaRPr>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peech bubble exampl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14/07/2017</a:t>
            </a:fld>
            <a:endParaRPr lang="en-GB"/>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a:p>
        </p:txBody>
      </p:sp>
      <p:grpSp>
        <p:nvGrpSpPr>
          <p:cNvPr id="5" name="Group 9"/>
          <p:cNvGrpSpPr/>
          <p:nvPr userDrawn="1"/>
        </p:nvGrpSpPr>
        <p:grpSpPr>
          <a:xfrm>
            <a:off x="827584" y="404664"/>
            <a:ext cx="1512168" cy="1579219"/>
            <a:chOff x="1331640" y="908720"/>
            <a:chExt cx="1512168" cy="1579219"/>
          </a:xfrm>
        </p:grpSpPr>
        <p:grpSp>
          <p:nvGrpSpPr>
            <p:cNvPr id="8" name="Group 7"/>
            <p:cNvGrpSpPr/>
            <p:nvPr userDrawn="1"/>
          </p:nvGrpSpPr>
          <p:grpSpPr>
            <a:xfrm>
              <a:off x="1331640" y="908720"/>
              <a:ext cx="1512168" cy="1579219"/>
              <a:chOff x="3131840" y="908720"/>
              <a:chExt cx="1512168" cy="1579219"/>
            </a:xfrm>
          </p:grpSpPr>
          <p:sp>
            <p:nvSpPr>
              <p:cNvPr id="6" name="Oval 5"/>
              <p:cNvSpPr/>
              <p:nvPr userDrawn="1"/>
            </p:nvSpPr>
            <p:spPr>
              <a:xfrm>
                <a:off x="3131840" y="908720"/>
                <a:ext cx="1512168" cy="1512168"/>
              </a:xfrm>
              <a:prstGeom prst="ellips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userDrawn="1"/>
            </p:nvSpPr>
            <p:spPr>
              <a:xfrm rot="-1680000">
                <a:off x="3302194" y="2127899"/>
                <a:ext cx="417646" cy="360040"/>
              </a:xfrm>
              <a:prstGeom prst="triangl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userDrawn="1"/>
          </p:nvSpPr>
          <p:spPr>
            <a:xfrm>
              <a:off x="1547664" y="1484784"/>
              <a:ext cx="1080120" cy="369332"/>
            </a:xfrm>
            <a:prstGeom prst="rect">
              <a:avLst/>
            </a:prstGeom>
            <a:noFill/>
          </p:spPr>
          <p:txBody>
            <a:bodyPr wrap="square" rtlCol="0">
              <a:spAutoFit/>
            </a:bodyPr>
            <a:lstStyle/>
            <a:p>
              <a:r>
                <a:rPr lang="en-GB" dirty="0" smtClean="0">
                  <a:solidFill>
                    <a:srgbClr val="002060"/>
                  </a:solidFill>
                </a:rPr>
                <a:t>Text Here</a:t>
              </a:r>
              <a:endParaRPr lang="en-GB" dirty="0">
                <a:solidFill>
                  <a:srgbClr val="002060"/>
                </a:solidFill>
              </a:endParaRPr>
            </a:p>
          </p:txBody>
        </p:sp>
      </p:grpSp>
      <p:grpSp>
        <p:nvGrpSpPr>
          <p:cNvPr id="10" name="Group 10"/>
          <p:cNvGrpSpPr/>
          <p:nvPr userDrawn="1"/>
        </p:nvGrpSpPr>
        <p:grpSpPr>
          <a:xfrm>
            <a:off x="827584" y="2168860"/>
            <a:ext cx="1512168" cy="1579219"/>
            <a:chOff x="1331640" y="908720"/>
            <a:chExt cx="1512168" cy="1579219"/>
          </a:xfrm>
          <a:solidFill>
            <a:srgbClr val="FF671F"/>
          </a:solidFill>
        </p:grpSpPr>
        <p:grpSp>
          <p:nvGrpSpPr>
            <p:cNvPr id="11" name="Group 7"/>
            <p:cNvGrpSpPr/>
            <p:nvPr userDrawn="1"/>
          </p:nvGrpSpPr>
          <p:grpSpPr>
            <a:xfrm>
              <a:off x="1331640" y="908720"/>
              <a:ext cx="1512168" cy="1579219"/>
              <a:chOff x="3131840" y="908720"/>
              <a:chExt cx="1512168" cy="1579219"/>
            </a:xfrm>
            <a:grpFill/>
          </p:grpSpPr>
          <p:sp>
            <p:nvSpPr>
              <p:cNvPr id="14" name="Oval 1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12" name="Group 15"/>
          <p:cNvGrpSpPr/>
          <p:nvPr userDrawn="1"/>
        </p:nvGrpSpPr>
        <p:grpSpPr>
          <a:xfrm>
            <a:off x="827584" y="3933056"/>
            <a:ext cx="1512168" cy="1579219"/>
            <a:chOff x="1331640" y="908720"/>
            <a:chExt cx="1512168" cy="1579219"/>
          </a:xfrm>
          <a:solidFill>
            <a:srgbClr val="CF4520"/>
          </a:solidFill>
        </p:grpSpPr>
        <p:grpSp>
          <p:nvGrpSpPr>
            <p:cNvPr id="16" name="Group 7"/>
            <p:cNvGrpSpPr/>
            <p:nvPr userDrawn="1"/>
          </p:nvGrpSpPr>
          <p:grpSpPr>
            <a:xfrm>
              <a:off x="1331640" y="908720"/>
              <a:ext cx="1512168" cy="1579219"/>
              <a:chOff x="3131840" y="908720"/>
              <a:chExt cx="1512168" cy="1579219"/>
            </a:xfrm>
            <a:grpFill/>
          </p:grpSpPr>
          <p:sp>
            <p:nvSpPr>
              <p:cNvPr id="19" name="Oval 1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17" name="Group 20"/>
          <p:cNvGrpSpPr/>
          <p:nvPr userDrawn="1"/>
        </p:nvGrpSpPr>
        <p:grpSpPr>
          <a:xfrm>
            <a:off x="2771800" y="404664"/>
            <a:ext cx="1512168" cy="1579219"/>
            <a:chOff x="1331640" y="908720"/>
            <a:chExt cx="1512168" cy="1579219"/>
          </a:xfrm>
          <a:solidFill>
            <a:srgbClr val="97D700"/>
          </a:solidFill>
        </p:grpSpPr>
        <p:grpSp>
          <p:nvGrpSpPr>
            <p:cNvPr id="21" name="Group 7"/>
            <p:cNvGrpSpPr/>
            <p:nvPr userDrawn="1"/>
          </p:nvGrpSpPr>
          <p:grpSpPr>
            <a:xfrm>
              <a:off x="1331640" y="908720"/>
              <a:ext cx="1512168" cy="1579219"/>
              <a:chOff x="3131840" y="908720"/>
              <a:chExt cx="1512168" cy="1579219"/>
            </a:xfrm>
            <a:grpFill/>
          </p:grpSpPr>
          <p:sp>
            <p:nvSpPr>
              <p:cNvPr id="24" name="Oval 2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p:cNvSpPr txBox="1"/>
            <p:nvPr userDrawn="1"/>
          </p:nvSpPr>
          <p:spPr>
            <a:xfrm>
              <a:off x="1547664" y="1484784"/>
              <a:ext cx="1080120" cy="369332"/>
            </a:xfrm>
            <a:prstGeom prst="rect">
              <a:avLst/>
            </a:prstGeom>
            <a:grpFill/>
          </p:spPr>
          <p:txBody>
            <a:bodyPr wrap="square" rtlCol="0">
              <a:spAutoFit/>
            </a:bodyPr>
            <a:lstStyle/>
            <a:p>
              <a:r>
                <a:rPr lang="en-GB" dirty="0" smtClean="0">
                  <a:solidFill>
                    <a:srgbClr val="002060"/>
                  </a:solidFill>
                </a:rPr>
                <a:t>Text Here</a:t>
              </a:r>
              <a:endParaRPr lang="en-GB" dirty="0">
                <a:solidFill>
                  <a:srgbClr val="002060"/>
                </a:solidFill>
              </a:endParaRPr>
            </a:p>
          </p:txBody>
        </p:sp>
      </p:grpSp>
      <p:grpSp>
        <p:nvGrpSpPr>
          <p:cNvPr id="22" name="Group 25"/>
          <p:cNvGrpSpPr/>
          <p:nvPr userDrawn="1"/>
        </p:nvGrpSpPr>
        <p:grpSpPr>
          <a:xfrm>
            <a:off x="2771800" y="2168860"/>
            <a:ext cx="1512168" cy="1579219"/>
            <a:chOff x="1331640" y="908720"/>
            <a:chExt cx="1512168" cy="1579219"/>
          </a:xfrm>
          <a:solidFill>
            <a:srgbClr val="009639"/>
          </a:solidFill>
        </p:grpSpPr>
        <p:grpSp>
          <p:nvGrpSpPr>
            <p:cNvPr id="26" name="Group 26"/>
            <p:cNvGrpSpPr/>
            <p:nvPr userDrawn="1"/>
          </p:nvGrpSpPr>
          <p:grpSpPr>
            <a:xfrm>
              <a:off x="1331640" y="908720"/>
              <a:ext cx="1512168" cy="1579219"/>
              <a:chOff x="3131840" y="908720"/>
              <a:chExt cx="1512168" cy="1579219"/>
            </a:xfrm>
            <a:grpFill/>
          </p:grpSpPr>
          <p:sp>
            <p:nvSpPr>
              <p:cNvPr id="29" name="Oval 2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27" name="Group 30"/>
          <p:cNvGrpSpPr/>
          <p:nvPr userDrawn="1"/>
        </p:nvGrpSpPr>
        <p:grpSpPr>
          <a:xfrm>
            <a:off x="2771800" y="3933056"/>
            <a:ext cx="1512168" cy="1579219"/>
            <a:chOff x="1331640" y="908720"/>
            <a:chExt cx="1512168" cy="1579219"/>
          </a:xfrm>
          <a:solidFill>
            <a:srgbClr val="005151"/>
          </a:solidFill>
        </p:grpSpPr>
        <p:grpSp>
          <p:nvGrpSpPr>
            <p:cNvPr id="31" name="Group 7"/>
            <p:cNvGrpSpPr/>
            <p:nvPr userDrawn="1"/>
          </p:nvGrpSpPr>
          <p:grpSpPr>
            <a:xfrm>
              <a:off x="1331640" y="908720"/>
              <a:ext cx="1512168" cy="1579219"/>
              <a:chOff x="3131840" y="908720"/>
              <a:chExt cx="1512168" cy="1579219"/>
            </a:xfrm>
            <a:grpFill/>
          </p:grpSpPr>
          <p:sp>
            <p:nvSpPr>
              <p:cNvPr id="34" name="Oval 3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32" name="Group 35"/>
          <p:cNvGrpSpPr/>
          <p:nvPr userDrawn="1"/>
        </p:nvGrpSpPr>
        <p:grpSpPr>
          <a:xfrm>
            <a:off x="4716016" y="404664"/>
            <a:ext cx="1512168" cy="1579219"/>
            <a:chOff x="1331640" y="908720"/>
            <a:chExt cx="1512168" cy="1579219"/>
          </a:xfrm>
          <a:solidFill>
            <a:srgbClr val="008EAA"/>
          </a:solidFill>
        </p:grpSpPr>
        <p:grpSp>
          <p:nvGrpSpPr>
            <p:cNvPr id="36" name="Group 7"/>
            <p:cNvGrpSpPr/>
            <p:nvPr userDrawn="1"/>
          </p:nvGrpSpPr>
          <p:grpSpPr>
            <a:xfrm>
              <a:off x="1331640" y="908720"/>
              <a:ext cx="1512168" cy="1579219"/>
              <a:chOff x="3131840" y="908720"/>
              <a:chExt cx="1512168" cy="1579219"/>
            </a:xfrm>
            <a:grpFill/>
          </p:grpSpPr>
          <p:sp>
            <p:nvSpPr>
              <p:cNvPr id="39" name="Oval 3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37" name="Group 40"/>
          <p:cNvGrpSpPr/>
          <p:nvPr userDrawn="1"/>
        </p:nvGrpSpPr>
        <p:grpSpPr>
          <a:xfrm>
            <a:off x="4716016" y="2168860"/>
            <a:ext cx="1512168" cy="1579219"/>
            <a:chOff x="1331640" y="908720"/>
            <a:chExt cx="1512168" cy="1579219"/>
          </a:xfrm>
          <a:solidFill>
            <a:srgbClr val="3A5DAE"/>
          </a:solidFill>
        </p:grpSpPr>
        <p:grpSp>
          <p:nvGrpSpPr>
            <p:cNvPr id="41" name="Group 41"/>
            <p:cNvGrpSpPr/>
            <p:nvPr userDrawn="1"/>
          </p:nvGrpSpPr>
          <p:grpSpPr>
            <a:xfrm>
              <a:off x="1331640" y="908720"/>
              <a:ext cx="1512168" cy="1579219"/>
              <a:chOff x="3131840" y="908720"/>
              <a:chExt cx="1512168" cy="1579219"/>
            </a:xfrm>
            <a:grpFill/>
          </p:grpSpPr>
          <p:sp>
            <p:nvSpPr>
              <p:cNvPr id="44" name="Oval 4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42" name="Group 45"/>
          <p:cNvGrpSpPr/>
          <p:nvPr userDrawn="1"/>
        </p:nvGrpSpPr>
        <p:grpSpPr>
          <a:xfrm>
            <a:off x="4716016" y="3933056"/>
            <a:ext cx="1512168" cy="1579219"/>
            <a:chOff x="1331640" y="908720"/>
            <a:chExt cx="1512168" cy="1579219"/>
          </a:xfrm>
          <a:solidFill>
            <a:srgbClr val="001E62"/>
          </a:solidFill>
        </p:grpSpPr>
        <p:grpSp>
          <p:nvGrpSpPr>
            <p:cNvPr id="46" name="Group 7"/>
            <p:cNvGrpSpPr/>
            <p:nvPr userDrawn="1"/>
          </p:nvGrpSpPr>
          <p:grpSpPr>
            <a:xfrm>
              <a:off x="1331640" y="908720"/>
              <a:ext cx="1512168" cy="1579219"/>
              <a:chOff x="3131840" y="908720"/>
              <a:chExt cx="1512168" cy="1579219"/>
            </a:xfrm>
            <a:grpFill/>
          </p:grpSpPr>
          <p:sp>
            <p:nvSpPr>
              <p:cNvPr id="49" name="Oval 4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47" name="Group 50"/>
          <p:cNvGrpSpPr/>
          <p:nvPr userDrawn="1"/>
        </p:nvGrpSpPr>
        <p:grpSpPr>
          <a:xfrm>
            <a:off x="6660232" y="404664"/>
            <a:ext cx="1512168" cy="1579219"/>
            <a:chOff x="1331640" y="908720"/>
            <a:chExt cx="1512168" cy="1579219"/>
          </a:xfrm>
          <a:solidFill>
            <a:srgbClr val="D0006F"/>
          </a:solidFill>
        </p:grpSpPr>
        <p:grpSp>
          <p:nvGrpSpPr>
            <p:cNvPr id="51" name="Group 7"/>
            <p:cNvGrpSpPr/>
            <p:nvPr userDrawn="1"/>
          </p:nvGrpSpPr>
          <p:grpSpPr>
            <a:xfrm>
              <a:off x="1331640" y="908720"/>
              <a:ext cx="1512168" cy="1579219"/>
              <a:chOff x="3131840" y="908720"/>
              <a:chExt cx="1512168" cy="1579219"/>
            </a:xfrm>
            <a:grpFill/>
          </p:grpSpPr>
          <p:sp>
            <p:nvSpPr>
              <p:cNvPr id="54" name="Oval 5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52" name="Group 55"/>
          <p:cNvGrpSpPr/>
          <p:nvPr userDrawn="1"/>
        </p:nvGrpSpPr>
        <p:grpSpPr>
          <a:xfrm>
            <a:off x="6660232" y="2168860"/>
            <a:ext cx="1512168" cy="1579219"/>
            <a:chOff x="1331640" y="908720"/>
            <a:chExt cx="1512168" cy="1579219"/>
          </a:xfrm>
          <a:solidFill>
            <a:srgbClr val="AA0061"/>
          </a:solidFill>
        </p:grpSpPr>
        <p:grpSp>
          <p:nvGrpSpPr>
            <p:cNvPr id="56" name="Group 56"/>
            <p:cNvGrpSpPr/>
            <p:nvPr userDrawn="1"/>
          </p:nvGrpSpPr>
          <p:grpSpPr>
            <a:xfrm>
              <a:off x="1331640" y="908720"/>
              <a:ext cx="1512168" cy="1579219"/>
              <a:chOff x="3131840" y="908720"/>
              <a:chExt cx="1512168" cy="1579219"/>
            </a:xfrm>
            <a:grpFill/>
          </p:grpSpPr>
          <p:sp>
            <p:nvSpPr>
              <p:cNvPr id="59" name="Oval 5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grpSp>
        <p:nvGrpSpPr>
          <p:cNvPr id="57" name="Group 60"/>
          <p:cNvGrpSpPr/>
          <p:nvPr userDrawn="1"/>
        </p:nvGrpSpPr>
        <p:grpSpPr>
          <a:xfrm>
            <a:off x="6660232" y="3933056"/>
            <a:ext cx="1512168" cy="1579219"/>
            <a:chOff x="1331640" y="908720"/>
            <a:chExt cx="1512168" cy="1579219"/>
          </a:xfrm>
          <a:solidFill>
            <a:srgbClr val="702F8A"/>
          </a:solidFill>
        </p:grpSpPr>
        <p:grpSp>
          <p:nvGrpSpPr>
            <p:cNvPr id="61" name="Group 7"/>
            <p:cNvGrpSpPr/>
            <p:nvPr userDrawn="1"/>
          </p:nvGrpSpPr>
          <p:grpSpPr>
            <a:xfrm>
              <a:off x="1331640" y="908720"/>
              <a:ext cx="1512168" cy="1579219"/>
              <a:chOff x="3131840" y="908720"/>
              <a:chExt cx="1512168" cy="1579219"/>
            </a:xfrm>
            <a:grpFill/>
          </p:grpSpPr>
          <p:sp>
            <p:nvSpPr>
              <p:cNvPr id="64" name="Oval 6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TextBox 62"/>
            <p:cNvSpPr txBox="1"/>
            <p:nvPr userDrawn="1"/>
          </p:nvSpPr>
          <p:spPr>
            <a:xfrm>
              <a:off x="1547664" y="1484784"/>
              <a:ext cx="1080120" cy="369332"/>
            </a:xfrm>
            <a:prstGeom prst="rect">
              <a:avLst/>
            </a:prstGeom>
            <a:grpFill/>
          </p:spPr>
          <p:txBody>
            <a:bodyPr wrap="square" rtlCol="0">
              <a:spAutoFit/>
            </a:bodyPr>
            <a:lstStyle/>
            <a:p>
              <a:r>
                <a:rPr lang="en-GB" dirty="0" smtClean="0">
                  <a:solidFill>
                    <a:schemeClr val="bg1"/>
                  </a:solidFill>
                </a:rPr>
                <a:t>Text Here</a:t>
              </a:r>
              <a:endParaRPr lang="en-GB" dirty="0">
                <a:solidFill>
                  <a:schemeClr val="bg1"/>
                </a:solidFill>
              </a:endParaRPr>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peech bubble example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14/07/2017</a:t>
            </a:fld>
            <a:endParaRPr lang="en-GB"/>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a:p>
        </p:txBody>
      </p:sp>
      <p:grpSp>
        <p:nvGrpSpPr>
          <p:cNvPr id="5" name="Group 13"/>
          <p:cNvGrpSpPr/>
          <p:nvPr userDrawn="1"/>
        </p:nvGrpSpPr>
        <p:grpSpPr>
          <a:xfrm>
            <a:off x="1475656" y="1268760"/>
            <a:ext cx="5904656" cy="818477"/>
            <a:chOff x="1619672" y="3068960"/>
            <a:chExt cx="5904656" cy="818477"/>
          </a:xfrm>
        </p:grpSpPr>
        <p:grpSp>
          <p:nvGrpSpPr>
            <p:cNvPr id="6" name="Group 13"/>
            <p:cNvGrpSpPr/>
            <p:nvPr/>
          </p:nvGrpSpPr>
          <p:grpSpPr>
            <a:xfrm>
              <a:off x="1619672" y="3068960"/>
              <a:ext cx="5904656" cy="818477"/>
              <a:chOff x="1619672" y="3015827"/>
              <a:chExt cx="5904656" cy="818477"/>
            </a:xfrm>
            <a:solidFill>
              <a:srgbClr val="001E62"/>
            </a:solidFill>
          </p:grpSpPr>
          <p:sp>
            <p:nvSpPr>
              <p:cNvPr id="17" name="Rounded Rectangle 16"/>
              <p:cNvSpPr/>
              <p:nvPr/>
            </p:nvSpPr>
            <p:spPr>
              <a:xfrm>
                <a:off x="1619672" y="3015827"/>
                <a:ext cx="5904656" cy="6480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rot="10260000">
                <a:off x="1939157" y="3402610"/>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1691680" y="3203684"/>
              <a:ext cx="5688632" cy="369332"/>
            </a:xfrm>
            <a:prstGeom prst="rect">
              <a:avLst/>
            </a:prstGeom>
            <a:noFill/>
          </p:spPr>
          <p:txBody>
            <a:bodyPr wrap="square" rtlCol="0">
              <a:spAutoFit/>
            </a:bodyPr>
            <a:lstStyle/>
            <a:p>
              <a:r>
                <a:rPr lang="en-GB" b="1" dirty="0" smtClean="0">
                  <a:solidFill>
                    <a:schemeClr val="bg1"/>
                  </a:solidFill>
                </a:rPr>
                <a:t>Text can be placed here</a:t>
              </a:r>
              <a:endParaRPr lang="en-GB" b="1" dirty="0">
                <a:solidFill>
                  <a:schemeClr val="bg1"/>
                </a:solidFill>
              </a:endParaRPr>
            </a:p>
          </p:txBody>
        </p:sp>
      </p:grpSp>
      <p:grpSp>
        <p:nvGrpSpPr>
          <p:cNvPr id="7" name="Group 18"/>
          <p:cNvGrpSpPr/>
          <p:nvPr userDrawn="1"/>
        </p:nvGrpSpPr>
        <p:grpSpPr>
          <a:xfrm>
            <a:off x="1467272" y="3276600"/>
            <a:ext cx="2528664" cy="1394542"/>
            <a:chOff x="1619672" y="3068960"/>
            <a:chExt cx="2528664" cy="1394542"/>
          </a:xfrm>
        </p:grpSpPr>
        <p:grpSp>
          <p:nvGrpSpPr>
            <p:cNvPr id="8" name="Group 13"/>
            <p:cNvGrpSpPr/>
            <p:nvPr/>
          </p:nvGrpSpPr>
          <p:grpSpPr>
            <a:xfrm>
              <a:off x="1619672" y="3068960"/>
              <a:ext cx="2528664" cy="1394542"/>
              <a:chOff x="1619672" y="3015827"/>
              <a:chExt cx="2528664" cy="1394542"/>
            </a:xfrm>
            <a:solidFill>
              <a:srgbClr val="001E62"/>
            </a:solidFill>
          </p:grpSpPr>
          <p:sp>
            <p:nvSpPr>
              <p:cNvPr id="22" name="Rounded Rectangle 21"/>
              <p:cNvSpPr/>
              <p:nvPr/>
            </p:nvSpPr>
            <p:spPr>
              <a:xfrm>
                <a:off x="1619672" y="3015827"/>
                <a:ext cx="2528664" cy="1224136"/>
              </a:xfrm>
              <a:prstGeom prst="roundRect">
                <a:avLst>
                  <a:gd name="adj" fmla="val 114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rot="10260000">
                <a:off x="1939157" y="3978675"/>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1700064" y="3203684"/>
              <a:ext cx="2412268" cy="646331"/>
            </a:xfrm>
            <a:prstGeom prst="rect">
              <a:avLst/>
            </a:prstGeom>
            <a:noFill/>
          </p:spPr>
          <p:txBody>
            <a:bodyPr wrap="square" rtlCol="0">
              <a:spAutoFit/>
            </a:bodyPr>
            <a:lstStyle/>
            <a:p>
              <a:r>
                <a:rPr lang="en-GB" b="1" dirty="0" smtClean="0">
                  <a:solidFill>
                    <a:schemeClr val="bg1"/>
                  </a:solidFill>
                </a:rPr>
                <a:t>Text can be placed here</a:t>
              </a:r>
            </a:p>
            <a:p>
              <a:endParaRPr lang="en-GB" dirty="0">
                <a:solidFill>
                  <a:schemeClr val="bg1"/>
                </a:solidFill>
              </a:endParaRPr>
            </a:p>
          </p:txBody>
        </p:sp>
      </p:grpSp>
      <p:grpSp>
        <p:nvGrpSpPr>
          <p:cNvPr id="9" name="Group 23"/>
          <p:cNvGrpSpPr/>
          <p:nvPr userDrawn="1"/>
        </p:nvGrpSpPr>
        <p:grpSpPr>
          <a:xfrm>
            <a:off x="1475656" y="2276872"/>
            <a:ext cx="2520280" cy="818477"/>
            <a:chOff x="1619672" y="3068960"/>
            <a:chExt cx="2520280" cy="818477"/>
          </a:xfrm>
        </p:grpSpPr>
        <p:grpSp>
          <p:nvGrpSpPr>
            <p:cNvPr id="10" name="Group 24"/>
            <p:cNvGrpSpPr/>
            <p:nvPr/>
          </p:nvGrpSpPr>
          <p:grpSpPr>
            <a:xfrm>
              <a:off x="1619672" y="3068960"/>
              <a:ext cx="2520280" cy="818477"/>
              <a:chOff x="1619672" y="3015827"/>
              <a:chExt cx="2520280" cy="818477"/>
            </a:xfrm>
            <a:solidFill>
              <a:srgbClr val="001E62"/>
            </a:solidFill>
          </p:grpSpPr>
          <p:sp>
            <p:nvSpPr>
              <p:cNvPr id="27" name="Rounded Rectangle 26"/>
              <p:cNvSpPr/>
              <p:nvPr/>
            </p:nvSpPr>
            <p:spPr>
              <a:xfrm>
                <a:off x="1619672" y="3015827"/>
                <a:ext cx="2520280" cy="6480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rot="10260000">
                <a:off x="1939157" y="3402610"/>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1691680" y="3203684"/>
              <a:ext cx="2412268" cy="369332"/>
            </a:xfrm>
            <a:prstGeom prst="rect">
              <a:avLst/>
            </a:prstGeom>
            <a:noFill/>
          </p:spPr>
          <p:txBody>
            <a:bodyPr wrap="square" rtlCol="0">
              <a:spAutoFit/>
            </a:bodyPr>
            <a:lstStyle/>
            <a:p>
              <a:r>
                <a:rPr lang="en-GB" b="1" dirty="0" smtClean="0">
                  <a:solidFill>
                    <a:schemeClr val="bg1"/>
                  </a:solidFill>
                </a:rPr>
                <a:t>Text can be placed here</a:t>
              </a:r>
              <a:endParaRPr lang="en-GB" b="1" dirty="0">
                <a:solidFill>
                  <a:schemeClr val="bg1"/>
                </a:solidFill>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95288" y="44450"/>
            <a:ext cx="84248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395288" y="1268413"/>
            <a:ext cx="8424862" cy="226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
        <p:nvSpPr>
          <p:cNvPr id="4" name="Date Placeholder 3"/>
          <p:cNvSpPr>
            <a:spLocks noGrp="1"/>
          </p:cNvSpPr>
          <p:nvPr>
            <p:ph type="dt" sz="half" idx="2"/>
          </p:nvPr>
        </p:nvSpPr>
        <p:spPr>
          <a:xfrm>
            <a:off x="6553200" y="5940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3227DF-2E11-49F9-82F9-018E67EF2144}" type="datetimeFigureOut">
              <a:rPr lang="en-GB"/>
              <a:pPr>
                <a:defRPr/>
              </a:pPr>
              <a:t>14/07/2017</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endParaRPr lang="en-GB" dirty="0"/>
          </a:p>
        </p:txBody>
      </p:sp>
      <p:grpSp>
        <p:nvGrpSpPr>
          <p:cNvPr id="2056" name="Group 10"/>
          <p:cNvGrpSpPr>
            <a:grpSpLocks noChangeAspect="1"/>
          </p:cNvGrpSpPr>
          <p:nvPr/>
        </p:nvGrpSpPr>
        <p:grpSpPr bwMode="auto">
          <a:xfrm>
            <a:off x="0" y="5635625"/>
            <a:ext cx="9144000" cy="458788"/>
            <a:chOff x="0" y="3550"/>
            <a:chExt cx="5760" cy="289"/>
          </a:xfrm>
        </p:grpSpPr>
        <p:sp>
          <p:nvSpPr>
            <p:cNvPr id="2066"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a:lstStyle/>
            <a:p>
              <a:endParaRPr lang="en-GB"/>
            </a:p>
          </p:txBody>
        </p:sp>
        <p:sp>
          <p:nvSpPr>
            <p:cNvPr id="10"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a:lstStyle/>
            <a:p>
              <a:pPr fontAlgn="auto">
                <a:spcBef>
                  <a:spcPts val="0"/>
                </a:spcBef>
                <a:spcAft>
                  <a:spcPts val="0"/>
                </a:spcAft>
                <a:defRPr/>
              </a:pPr>
              <a:endParaRPr lang="en-GB">
                <a:ln w="28575">
                  <a:solidFill>
                    <a:srgbClr val="001E62"/>
                  </a:solidFill>
                </a:ln>
                <a:latin typeface="+mn-lt"/>
                <a:cs typeface="+mn-cs"/>
              </a:endParaRPr>
            </a:p>
          </p:txBody>
        </p:sp>
        <p:sp>
          <p:nvSpPr>
            <p:cNvPr id="2068" name="Freeform 10"/>
            <p:cNvSpPr>
              <a:spLocks/>
            </p:cNvSpPr>
            <p:nvPr userDrawn="1"/>
          </p:nvSpPr>
          <p:spPr bwMode="auto">
            <a:xfrm>
              <a:off x="5633" y="3675"/>
              <a:ext cx="125" cy="164"/>
            </a:xfrm>
            <a:custGeom>
              <a:avLst/>
              <a:gdLst>
                <a:gd name="T0" fmla="*/ 39 w 86"/>
                <a:gd name="T1" fmla="*/ 9 h 112"/>
                <a:gd name="T2" fmla="*/ 13 w 86"/>
                <a:gd name="T3" fmla="*/ 65 h 112"/>
                <a:gd name="T4" fmla="*/ 0 w 86"/>
                <a:gd name="T5" fmla="*/ 81 h 112"/>
                <a:gd name="T6" fmla="*/ 21 w 86"/>
                <a:gd name="T7" fmla="*/ 84 h 112"/>
                <a:gd name="T8" fmla="*/ 86 w 86"/>
                <a:gd name="T9" fmla="*/ 102 h 112"/>
                <a:gd name="T10" fmla="*/ 86 w 86"/>
                <a:gd name="T11" fmla="*/ 6 h 112"/>
                <a:gd name="T12" fmla="*/ 39 w 86"/>
                <a:gd name="T13" fmla="*/ 9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a:lstStyle/>
            <a:p>
              <a:endParaRPr lang="en-GB"/>
            </a:p>
          </p:txBody>
        </p:sp>
        <p:sp>
          <p:nvSpPr>
            <p:cNvPr id="2069" name="Freeform 11"/>
            <p:cNvSpPr>
              <a:spLocks/>
            </p:cNvSpPr>
            <p:nvPr userDrawn="1"/>
          </p:nvSpPr>
          <p:spPr bwMode="auto">
            <a:xfrm>
              <a:off x="5696" y="3551"/>
              <a:ext cx="62" cy="75"/>
            </a:xfrm>
            <a:custGeom>
              <a:avLst/>
              <a:gdLst>
                <a:gd name="T0" fmla="*/ 15 w 43"/>
                <a:gd name="T1" fmla="*/ 0 h 51"/>
                <a:gd name="T2" fmla="*/ 13 w 43"/>
                <a:gd name="T3" fmla="*/ 13 h 51"/>
                <a:gd name="T4" fmla="*/ 13 w 43"/>
                <a:gd name="T5" fmla="*/ 13 h 51"/>
                <a:gd name="T6" fmla="*/ 3 w 43"/>
                <a:gd name="T7" fmla="*/ 24 h 51"/>
                <a:gd name="T8" fmla="*/ 0 w 43"/>
                <a:gd name="T9" fmla="*/ 40 h 51"/>
                <a:gd name="T10" fmla="*/ 9 w 43"/>
                <a:gd name="T11" fmla="*/ 39 h 51"/>
                <a:gd name="T12" fmla="*/ 43 w 43"/>
                <a:gd name="T13" fmla="*/ 51 h 51"/>
                <a:gd name="T14" fmla="*/ 43 w 43"/>
                <a:gd name="T15" fmla="*/ 10 h 51"/>
                <a:gd name="T16" fmla="*/ 31 w 43"/>
                <a:gd name="T17" fmla="*/ 7 h 51"/>
                <a:gd name="T18" fmla="*/ 25 w 43"/>
                <a:gd name="T19" fmla="*/ 8 h 51"/>
                <a:gd name="T20" fmla="*/ 15 w 43"/>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a:lstStyle/>
            <a:p>
              <a:endParaRPr lang="en-GB"/>
            </a:p>
          </p:txBody>
        </p:sp>
        <p:sp>
          <p:nvSpPr>
            <p:cNvPr id="2070" name="Freeform 12"/>
            <p:cNvSpPr>
              <a:spLocks/>
            </p:cNvSpPr>
            <p:nvPr userDrawn="1"/>
          </p:nvSpPr>
          <p:spPr bwMode="auto">
            <a:xfrm>
              <a:off x="5611" y="3610"/>
              <a:ext cx="147" cy="132"/>
            </a:xfrm>
            <a:custGeom>
              <a:avLst/>
              <a:gdLst>
                <a:gd name="T0" fmla="*/ 58 w 101"/>
                <a:gd name="T1" fmla="*/ 0 h 90"/>
                <a:gd name="T2" fmla="*/ 46 w 101"/>
                <a:gd name="T3" fmla="*/ 4 h 90"/>
                <a:gd name="T4" fmla="*/ 20 w 101"/>
                <a:gd name="T5" fmla="*/ 29 h 90"/>
                <a:gd name="T6" fmla="*/ 0 w 101"/>
                <a:gd name="T7" fmla="*/ 34 h 90"/>
                <a:gd name="T8" fmla="*/ 15 w 101"/>
                <a:gd name="T9" fmla="*/ 50 h 90"/>
                <a:gd name="T10" fmla="*/ 16 w 101"/>
                <a:gd name="T11" fmla="*/ 49 h 90"/>
                <a:gd name="T12" fmla="*/ 20 w 101"/>
                <a:gd name="T13" fmla="*/ 73 h 90"/>
                <a:gd name="T14" fmla="*/ 29 w 101"/>
                <a:gd name="T15" fmla="*/ 85 h 90"/>
                <a:gd name="T16" fmla="*/ 54 w 101"/>
                <a:gd name="T17" fmla="*/ 53 h 90"/>
                <a:gd name="T18" fmla="*/ 79 w 101"/>
                <a:gd name="T19" fmla="*/ 46 h 90"/>
                <a:gd name="T20" fmla="*/ 101 w 101"/>
                <a:gd name="T21" fmla="*/ 50 h 90"/>
                <a:gd name="T22" fmla="*/ 101 w 101"/>
                <a:gd name="T23" fmla="*/ 90 h 90"/>
                <a:gd name="T24" fmla="*/ 101 w 101"/>
                <a:gd name="T25" fmla="*/ 11 h 90"/>
                <a:gd name="T26" fmla="*/ 101 w 101"/>
                <a:gd name="T27" fmla="*/ 11 h 90"/>
                <a:gd name="T28" fmla="*/ 101 w 101"/>
                <a:gd name="T29" fmla="*/ 28 h 90"/>
                <a:gd name="T30" fmla="*/ 89 w 101"/>
                <a:gd name="T31" fmla="*/ 31 h 90"/>
                <a:gd name="T32" fmla="*/ 74 w 101"/>
                <a:gd name="T33" fmla="*/ 27 h 90"/>
                <a:gd name="T34" fmla="*/ 5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a:lstStyle/>
            <a:p>
              <a:endParaRPr lang="en-GB"/>
            </a:p>
          </p:txBody>
        </p:sp>
        <p:sp>
          <p:nvSpPr>
            <p:cNvPr id="2071" name="Freeform 13"/>
            <p:cNvSpPr>
              <a:spLocks/>
            </p:cNvSpPr>
            <p:nvPr userDrawn="1"/>
          </p:nvSpPr>
          <p:spPr bwMode="auto">
            <a:xfrm>
              <a:off x="5653" y="3678"/>
              <a:ext cx="105" cy="84"/>
            </a:xfrm>
            <a:custGeom>
              <a:avLst/>
              <a:gdLst>
                <a:gd name="T0" fmla="*/ 50 w 72"/>
                <a:gd name="T1" fmla="*/ 0 h 57"/>
                <a:gd name="T2" fmla="*/ 25 w 72"/>
                <a:gd name="T3" fmla="*/ 7 h 57"/>
                <a:gd name="T4" fmla="*/ 0 w 72"/>
                <a:gd name="T5" fmla="*/ 39 h 57"/>
                <a:gd name="T6" fmla="*/ 38 w 72"/>
                <a:gd name="T7" fmla="*/ 57 h 57"/>
                <a:gd name="T8" fmla="*/ 60 w 72"/>
                <a:gd name="T9" fmla="*/ 52 h 57"/>
                <a:gd name="T10" fmla="*/ 72 w 72"/>
                <a:gd name="T11" fmla="*/ 44 h 57"/>
                <a:gd name="T12" fmla="*/ 72 w 72"/>
                <a:gd name="T13" fmla="*/ 4 h 57"/>
                <a:gd name="T14" fmla="*/ 50 w 72"/>
                <a:gd name="T15" fmla="*/ 0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a:lstStyle/>
            <a:p>
              <a:endParaRPr lang="en-GB"/>
            </a:p>
          </p:txBody>
        </p:sp>
        <p:sp>
          <p:nvSpPr>
            <p:cNvPr id="2072" name="Freeform 14"/>
            <p:cNvSpPr>
              <a:spLocks/>
            </p:cNvSpPr>
            <p:nvPr userDrawn="1"/>
          </p:nvSpPr>
          <p:spPr bwMode="auto">
            <a:xfrm>
              <a:off x="5696" y="3609"/>
              <a:ext cx="62" cy="47"/>
            </a:xfrm>
            <a:custGeom>
              <a:avLst/>
              <a:gdLst>
                <a:gd name="T0" fmla="*/ 9 w 43"/>
                <a:gd name="T1" fmla="*/ 0 h 32"/>
                <a:gd name="T2" fmla="*/ 0 w 43"/>
                <a:gd name="T3" fmla="*/ 1 h 32"/>
                <a:gd name="T4" fmla="*/ 16 w 43"/>
                <a:gd name="T5" fmla="*/ 28 h 32"/>
                <a:gd name="T6" fmla="*/ 31 w 43"/>
                <a:gd name="T7" fmla="*/ 32 h 32"/>
                <a:gd name="T8" fmla="*/ 43 w 43"/>
                <a:gd name="T9" fmla="*/ 29 h 32"/>
                <a:gd name="T10" fmla="*/ 43 w 43"/>
                <a:gd name="T11" fmla="*/ 12 h 32"/>
                <a:gd name="T12" fmla="*/ 9 w 43"/>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a:lstStyle/>
            <a:p>
              <a:endParaRPr lang="en-GB"/>
            </a:p>
          </p:txBody>
        </p:sp>
      </p:grpSp>
      <p:pic>
        <p:nvPicPr>
          <p:cNvPr id="2057" name="Picture 3"/>
          <p:cNvPicPr>
            <a:picLocks noChangeAspect="1" noChangeArrowheads="1"/>
          </p:cNvPicPr>
          <p:nvPr userDrawn="1"/>
        </p:nvPicPr>
        <p:blipFill>
          <a:blip r:embed="rId15" cstate="print"/>
          <a:srcRect/>
          <a:stretch>
            <a:fillRect/>
          </a:stretch>
        </p:blipFill>
        <p:spPr bwMode="auto">
          <a:xfrm>
            <a:off x="1547664" y="6021288"/>
            <a:ext cx="2419350" cy="684212"/>
          </a:xfrm>
          <a:prstGeom prst="rect">
            <a:avLst/>
          </a:prstGeom>
          <a:noFill/>
          <a:ln w="9525">
            <a:noFill/>
            <a:miter lim="800000"/>
            <a:headEnd/>
            <a:tailEnd/>
          </a:ln>
        </p:spPr>
      </p:pic>
      <p:grpSp>
        <p:nvGrpSpPr>
          <p:cNvPr id="2058" name="Group 10"/>
          <p:cNvGrpSpPr>
            <a:grpSpLocks noChangeAspect="1"/>
          </p:cNvGrpSpPr>
          <p:nvPr userDrawn="1"/>
        </p:nvGrpSpPr>
        <p:grpSpPr bwMode="auto">
          <a:xfrm>
            <a:off x="0" y="5635625"/>
            <a:ext cx="9144000" cy="458788"/>
            <a:chOff x="0" y="3550"/>
            <a:chExt cx="5760" cy="289"/>
          </a:xfrm>
        </p:grpSpPr>
        <p:sp>
          <p:nvSpPr>
            <p:cNvPr id="2059"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a:lstStyle/>
            <a:p>
              <a:endParaRPr lang="en-GB"/>
            </a:p>
          </p:txBody>
        </p:sp>
        <p:sp>
          <p:nvSpPr>
            <p:cNvPr id="19"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a:lstStyle/>
            <a:p>
              <a:pPr fontAlgn="auto">
                <a:spcBef>
                  <a:spcPts val="0"/>
                </a:spcBef>
                <a:spcAft>
                  <a:spcPts val="0"/>
                </a:spcAft>
                <a:defRPr/>
              </a:pPr>
              <a:endParaRPr lang="en-GB">
                <a:ln w="28575">
                  <a:solidFill>
                    <a:srgbClr val="001E62"/>
                  </a:solidFill>
                </a:ln>
                <a:latin typeface="+mn-lt"/>
                <a:cs typeface="+mn-cs"/>
              </a:endParaRPr>
            </a:p>
          </p:txBody>
        </p:sp>
        <p:sp>
          <p:nvSpPr>
            <p:cNvPr id="2061" name="Freeform 19"/>
            <p:cNvSpPr>
              <a:spLocks/>
            </p:cNvSpPr>
            <p:nvPr userDrawn="1"/>
          </p:nvSpPr>
          <p:spPr bwMode="auto">
            <a:xfrm>
              <a:off x="5633" y="3675"/>
              <a:ext cx="125" cy="164"/>
            </a:xfrm>
            <a:custGeom>
              <a:avLst/>
              <a:gdLst>
                <a:gd name="T0" fmla="*/ 39 w 86"/>
                <a:gd name="T1" fmla="*/ 9 h 112"/>
                <a:gd name="T2" fmla="*/ 13 w 86"/>
                <a:gd name="T3" fmla="*/ 65 h 112"/>
                <a:gd name="T4" fmla="*/ 0 w 86"/>
                <a:gd name="T5" fmla="*/ 81 h 112"/>
                <a:gd name="T6" fmla="*/ 21 w 86"/>
                <a:gd name="T7" fmla="*/ 84 h 112"/>
                <a:gd name="T8" fmla="*/ 86 w 86"/>
                <a:gd name="T9" fmla="*/ 102 h 112"/>
                <a:gd name="T10" fmla="*/ 86 w 86"/>
                <a:gd name="T11" fmla="*/ 6 h 112"/>
                <a:gd name="T12" fmla="*/ 39 w 86"/>
                <a:gd name="T13" fmla="*/ 9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a:lstStyle/>
            <a:p>
              <a:endParaRPr lang="en-GB"/>
            </a:p>
          </p:txBody>
        </p:sp>
        <p:sp>
          <p:nvSpPr>
            <p:cNvPr id="2062" name="Freeform 20"/>
            <p:cNvSpPr>
              <a:spLocks/>
            </p:cNvSpPr>
            <p:nvPr userDrawn="1"/>
          </p:nvSpPr>
          <p:spPr bwMode="auto">
            <a:xfrm>
              <a:off x="5696" y="3551"/>
              <a:ext cx="62" cy="75"/>
            </a:xfrm>
            <a:custGeom>
              <a:avLst/>
              <a:gdLst>
                <a:gd name="T0" fmla="*/ 15 w 43"/>
                <a:gd name="T1" fmla="*/ 0 h 51"/>
                <a:gd name="T2" fmla="*/ 13 w 43"/>
                <a:gd name="T3" fmla="*/ 13 h 51"/>
                <a:gd name="T4" fmla="*/ 13 w 43"/>
                <a:gd name="T5" fmla="*/ 13 h 51"/>
                <a:gd name="T6" fmla="*/ 3 w 43"/>
                <a:gd name="T7" fmla="*/ 24 h 51"/>
                <a:gd name="T8" fmla="*/ 0 w 43"/>
                <a:gd name="T9" fmla="*/ 40 h 51"/>
                <a:gd name="T10" fmla="*/ 9 w 43"/>
                <a:gd name="T11" fmla="*/ 39 h 51"/>
                <a:gd name="T12" fmla="*/ 43 w 43"/>
                <a:gd name="T13" fmla="*/ 51 h 51"/>
                <a:gd name="T14" fmla="*/ 43 w 43"/>
                <a:gd name="T15" fmla="*/ 10 h 51"/>
                <a:gd name="T16" fmla="*/ 31 w 43"/>
                <a:gd name="T17" fmla="*/ 7 h 51"/>
                <a:gd name="T18" fmla="*/ 25 w 43"/>
                <a:gd name="T19" fmla="*/ 8 h 51"/>
                <a:gd name="T20" fmla="*/ 15 w 43"/>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a:lstStyle/>
            <a:p>
              <a:endParaRPr lang="en-GB"/>
            </a:p>
          </p:txBody>
        </p:sp>
        <p:sp>
          <p:nvSpPr>
            <p:cNvPr id="2063" name="Freeform 21"/>
            <p:cNvSpPr>
              <a:spLocks/>
            </p:cNvSpPr>
            <p:nvPr userDrawn="1"/>
          </p:nvSpPr>
          <p:spPr bwMode="auto">
            <a:xfrm>
              <a:off x="5611" y="3610"/>
              <a:ext cx="147" cy="132"/>
            </a:xfrm>
            <a:custGeom>
              <a:avLst/>
              <a:gdLst>
                <a:gd name="T0" fmla="*/ 58 w 101"/>
                <a:gd name="T1" fmla="*/ 0 h 90"/>
                <a:gd name="T2" fmla="*/ 46 w 101"/>
                <a:gd name="T3" fmla="*/ 4 h 90"/>
                <a:gd name="T4" fmla="*/ 20 w 101"/>
                <a:gd name="T5" fmla="*/ 29 h 90"/>
                <a:gd name="T6" fmla="*/ 0 w 101"/>
                <a:gd name="T7" fmla="*/ 34 h 90"/>
                <a:gd name="T8" fmla="*/ 15 w 101"/>
                <a:gd name="T9" fmla="*/ 50 h 90"/>
                <a:gd name="T10" fmla="*/ 16 w 101"/>
                <a:gd name="T11" fmla="*/ 49 h 90"/>
                <a:gd name="T12" fmla="*/ 20 w 101"/>
                <a:gd name="T13" fmla="*/ 73 h 90"/>
                <a:gd name="T14" fmla="*/ 29 w 101"/>
                <a:gd name="T15" fmla="*/ 85 h 90"/>
                <a:gd name="T16" fmla="*/ 54 w 101"/>
                <a:gd name="T17" fmla="*/ 53 h 90"/>
                <a:gd name="T18" fmla="*/ 79 w 101"/>
                <a:gd name="T19" fmla="*/ 46 h 90"/>
                <a:gd name="T20" fmla="*/ 101 w 101"/>
                <a:gd name="T21" fmla="*/ 50 h 90"/>
                <a:gd name="T22" fmla="*/ 101 w 101"/>
                <a:gd name="T23" fmla="*/ 90 h 90"/>
                <a:gd name="T24" fmla="*/ 101 w 101"/>
                <a:gd name="T25" fmla="*/ 11 h 90"/>
                <a:gd name="T26" fmla="*/ 101 w 101"/>
                <a:gd name="T27" fmla="*/ 11 h 90"/>
                <a:gd name="T28" fmla="*/ 101 w 101"/>
                <a:gd name="T29" fmla="*/ 28 h 90"/>
                <a:gd name="T30" fmla="*/ 89 w 101"/>
                <a:gd name="T31" fmla="*/ 31 h 90"/>
                <a:gd name="T32" fmla="*/ 74 w 101"/>
                <a:gd name="T33" fmla="*/ 27 h 90"/>
                <a:gd name="T34" fmla="*/ 5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a:lstStyle/>
            <a:p>
              <a:endParaRPr lang="en-GB"/>
            </a:p>
          </p:txBody>
        </p:sp>
        <p:sp>
          <p:nvSpPr>
            <p:cNvPr id="2064" name="Freeform 22"/>
            <p:cNvSpPr>
              <a:spLocks/>
            </p:cNvSpPr>
            <p:nvPr userDrawn="1"/>
          </p:nvSpPr>
          <p:spPr bwMode="auto">
            <a:xfrm>
              <a:off x="5653" y="3678"/>
              <a:ext cx="105" cy="84"/>
            </a:xfrm>
            <a:custGeom>
              <a:avLst/>
              <a:gdLst>
                <a:gd name="T0" fmla="*/ 50 w 72"/>
                <a:gd name="T1" fmla="*/ 0 h 57"/>
                <a:gd name="T2" fmla="*/ 25 w 72"/>
                <a:gd name="T3" fmla="*/ 7 h 57"/>
                <a:gd name="T4" fmla="*/ 0 w 72"/>
                <a:gd name="T5" fmla="*/ 39 h 57"/>
                <a:gd name="T6" fmla="*/ 38 w 72"/>
                <a:gd name="T7" fmla="*/ 57 h 57"/>
                <a:gd name="T8" fmla="*/ 60 w 72"/>
                <a:gd name="T9" fmla="*/ 52 h 57"/>
                <a:gd name="T10" fmla="*/ 72 w 72"/>
                <a:gd name="T11" fmla="*/ 44 h 57"/>
                <a:gd name="T12" fmla="*/ 72 w 72"/>
                <a:gd name="T13" fmla="*/ 4 h 57"/>
                <a:gd name="T14" fmla="*/ 50 w 72"/>
                <a:gd name="T15" fmla="*/ 0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a:lstStyle/>
            <a:p>
              <a:endParaRPr lang="en-GB"/>
            </a:p>
          </p:txBody>
        </p:sp>
        <p:sp>
          <p:nvSpPr>
            <p:cNvPr id="2065" name="Freeform 23"/>
            <p:cNvSpPr>
              <a:spLocks/>
            </p:cNvSpPr>
            <p:nvPr userDrawn="1"/>
          </p:nvSpPr>
          <p:spPr bwMode="auto">
            <a:xfrm>
              <a:off x="5696" y="3609"/>
              <a:ext cx="62" cy="47"/>
            </a:xfrm>
            <a:custGeom>
              <a:avLst/>
              <a:gdLst>
                <a:gd name="T0" fmla="*/ 9 w 43"/>
                <a:gd name="T1" fmla="*/ 0 h 32"/>
                <a:gd name="T2" fmla="*/ 0 w 43"/>
                <a:gd name="T3" fmla="*/ 1 h 32"/>
                <a:gd name="T4" fmla="*/ 16 w 43"/>
                <a:gd name="T5" fmla="*/ 28 h 32"/>
                <a:gd name="T6" fmla="*/ 31 w 43"/>
                <a:gd name="T7" fmla="*/ 32 h 32"/>
                <a:gd name="T8" fmla="*/ 43 w 43"/>
                <a:gd name="T9" fmla="*/ 29 h 32"/>
                <a:gd name="T10" fmla="*/ 43 w 43"/>
                <a:gd name="T11" fmla="*/ 12 h 32"/>
                <a:gd name="T12" fmla="*/ 9 w 43"/>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4"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9" r:id="rId13"/>
  </p:sldLayoutIdLst>
  <p:txStyles>
    <p:titleStyle>
      <a:lvl1pPr algn="l" rtl="0" fontAlgn="base">
        <a:spcBef>
          <a:spcPct val="0"/>
        </a:spcBef>
        <a:spcAft>
          <a:spcPct val="0"/>
        </a:spcAft>
        <a:defRPr sz="3200" kern="1200">
          <a:solidFill>
            <a:srgbClr val="009639"/>
          </a:solidFill>
          <a:latin typeface="+mj-lt"/>
          <a:ea typeface="+mj-ea"/>
          <a:cs typeface="+mj-cs"/>
        </a:defRPr>
      </a:lvl1pPr>
      <a:lvl2pPr algn="l" rtl="0" fontAlgn="base">
        <a:spcBef>
          <a:spcPct val="0"/>
        </a:spcBef>
        <a:spcAft>
          <a:spcPct val="0"/>
        </a:spcAft>
        <a:defRPr sz="3200">
          <a:solidFill>
            <a:srgbClr val="009639"/>
          </a:solidFill>
          <a:latin typeface="Calibri" pitchFamily="34" charset="0"/>
        </a:defRPr>
      </a:lvl2pPr>
      <a:lvl3pPr algn="l" rtl="0" fontAlgn="base">
        <a:spcBef>
          <a:spcPct val="0"/>
        </a:spcBef>
        <a:spcAft>
          <a:spcPct val="0"/>
        </a:spcAft>
        <a:defRPr sz="3200">
          <a:solidFill>
            <a:srgbClr val="009639"/>
          </a:solidFill>
          <a:latin typeface="Calibri" pitchFamily="34" charset="0"/>
        </a:defRPr>
      </a:lvl3pPr>
      <a:lvl4pPr algn="l" rtl="0" fontAlgn="base">
        <a:spcBef>
          <a:spcPct val="0"/>
        </a:spcBef>
        <a:spcAft>
          <a:spcPct val="0"/>
        </a:spcAft>
        <a:defRPr sz="3200">
          <a:solidFill>
            <a:srgbClr val="009639"/>
          </a:solidFill>
          <a:latin typeface="Calibri" pitchFamily="34" charset="0"/>
        </a:defRPr>
      </a:lvl4pPr>
      <a:lvl5pPr algn="l" rtl="0" fontAlgn="base">
        <a:spcBef>
          <a:spcPct val="0"/>
        </a:spcBef>
        <a:spcAft>
          <a:spcPct val="0"/>
        </a:spcAft>
        <a:defRPr sz="3200">
          <a:solidFill>
            <a:srgbClr val="009639"/>
          </a:solidFill>
          <a:latin typeface="Calibri" pitchFamily="34" charset="0"/>
        </a:defRPr>
      </a:lvl5pPr>
      <a:lvl6pPr marL="457200" algn="l" rtl="0" fontAlgn="base">
        <a:spcBef>
          <a:spcPct val="0"/>
        </a:spcBef>
        <a:spcAft>
          <a:spcPct val="0"/>
        </a:spcAft>
        <a:defRPr sz="3200">
          <a:solidFill>
            <a:srgbClr val="009639"/>
          </a:solidFill>
          <a:latin typeface="Calibri" pitchFamily="34" charset="0"/>
        </a:defRPr>
      </a:lvl6pPr>
      <a:lvl7pPr marL="914400" algn="l" rtl="0" fontAlgn="base">
        <a:spcBef>
          <a:spcPct val="0"/>
        </a:spcBef>
        <a:spcAft>
          <a:spcPct val="0"/>
        </a:spcAft>
        <a:defRPr sz="3200">
          <a:solidFill>
            <a:srgbClr val="009639"/>
          </a:solidFill>
          <a:latin typeface="Calibri" pitchFamily="34" charset="0"/>
        </a:defRPr>
      </a:lvl7pPr>
      <a:lvl8pPr marL="1371600" algn="l" rtl="0" fontAlgn="base">
        <a:spcBef>
          <a:spcPct val="0"/>
        </a:spcBef>
        <a:spcAft>
          <a:spcPct val="0"/>
        </a:spcAft>
        <a:defRPr sz="3200">
          <a:solidFill>
            <a:srgbClr val="009639"/>
          </a:solidFill>
          <a:latin typeface="Calibri" pitchFamily="34" charset="0"/>
        </a:defRPr>
      </a:lvl8pPr>
      <a:lvl9pPr marL="1828800" algn="l" rtl="0" fontAlgn="base">
        <a:spcBef>
          <a:spcPct val="0"/>
        </a:spcBef>
        <a:spcAft>
          <a:spcPct val="0"/>
        </a:spcAft>
        <a:defRPr sz="3200">
          <a:solidFill>
            <a:srgbClr val="009639"/>
          </a:solidFill>
          <a:latin typeface="Calibri" pitchFamily="34" charset="0"/>
        </a:defRPr>
      </a:lvl9pPr>
    </p:titleStyle>
    <p:bodyStyle>
      <a:lvl1pPr marL="285750" indent="-285750" algn="l" rtl="0" fontAlgn="base">
        <a:spcBef>
          <a:spcPct val="20000"/>
        </a:spcBef>
        <a:spcAft>
          <a:spcPct val="0"/>
        </a:spcAft>
        <a:buFontTx/>
        <a:buBlip>
          <a:blip r:embed="rId16"/>
        </a:buBlip>
        <a:defRPr sz="2400" b="1" kern="1200">
          <a:solidFill>
            <a:srgbClr val="001E62"/>
          </a:solidFill>
          <a:latin typeface="+mn-lt"/>
          <a:ea typeface="+mn-ea"/>
          <a:cs typeface="+mn-cs"/>
        </a:defRPr>
      </a:lvl1pPr>
      <a:lvl2pPr marL="457200" algn="l" rtl="0" fontAlgn="base">
        <a:spcBef>
          <a:spcPct val="20000"/>
        </a:spcBef>
        <a:spcAft>
          <a:spcPct val="0"/>
        </a:spcAft>
        <a:buFont typeface="Arial" charset="0"/>
        <a:defRPr sz="1600" kern="1200">
          <a:solidFill>
            <a:srgbClr val="002060"/>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002060"/>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rgbClr val="00206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nlloyd@rospa.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childcarseats.org.u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Nick Lloyd</a:t>
            </a:r>
            <a:endParaRPr lang="en-GB" dirty="0"/>
          </a:p>
        </p:txBody>
      </p:sp>
      <p:sp>
        <p:nvSpPr>
          <p:cNvPr id="3" name="Text Placeholder 2"/>
          <p:cNvSpPr>
            <a:spLocks noGrp="1"/>
          </p:cNvSpPr>
          <p:nvPr>
            <p:ph type="body" sz="quarter" idx="14"/>
          </p:nvPr>
        </p:nvSpPr>
        <p:spPr/>
        <p:txBody>
          <a:bodyPr/>
          <a:lstStyle/>
          <a:p>
            <a:r>
              <a:rPr lang="en-GB" dirty="0" smtClean="0"/>
              <a:t>Road Safety Manager</a:t>
            </a:r>
            <a:endParaRPr lang="en-GB" dirty="0"/>
          </a:p>
        </p:txBody>
      </p:sp>
      <p:sp>
        <p:nvSpPr>
          <p:cNvPr id="4" name="Text Placeholder 3"/>
          <p:cNvSpPr>
            <a:spLocks noGrp="1"/>
          </p:cNvSpPr>
          <p:nvPr>
            <p:ph type="body" sz="quarter" idx="15"/>
          </p:nvPr>
        </p:nvSpPr>
        <p:spPr>
          <a:xfrm>
            <a:off x="611560" y="2636912"/>
            <a:ext cx="8128148" cy="719782"/>
          </a:xfrm>
        </p:spPr>
        <p:txBody>
          <a:bodyPr/>
          <a:lstStyle/>
          <a:p>
            <a:pPr algn="ctr"/>
            <a:r>
              <a:rPr lang="en-GB" dirty="0" smtClean="0"/>
              <a:t>LRSC</a:t>
            </a:r>
            <a:endParaRPr lang="en-GB" dirty="0"/>
          </a:p>
        </p:txBody>
      </p:sp>
      <p:sp>
        <p:nvSpPr>
          <p:cNvPr id="5" name="Text Placeholder 4"/>
          <p:cNvSpPr>
            <a:spLocks noGrp="1"/>
          </p:cNvSpPr>
          <p:nvPr>
            <p:ph type="body" sz="quarter" idx="16"/>
          </p:nvPr>
        </p:nvSpPr>
        <p:spPr/>
        <p:txBody>
          <a:bodyPr/>
          <a:lstStyle/>
          <a:p>
            <a:r>
              <a:rPr lang="en-GB" dirty="0" smtClean="0"/>
              <a:t> 21</a:t>
            </a:r>
            <a:r>
              <a:rPr lang="en-GB" baseline="30000" dirty="0" smtClean="0"/>
              <a:t>st</a:t>
            </a:r>
            <a:r>
              <a:rPr lang="en-GB" dirty="0" smtClean="0"/>
              <a:t>  July 2017</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PHE Health Profiles – Over View 2013-15 SE Region</a:t>
            </a:r>
            <a:endParaRPr lang="en-GB" dirty="0"/>
          </a:p>
        </p:txBody>
      </p:sp>
      <p:pic>
        <p:nvPicPr>
          <p:cNvPr id="6146" name="Picture 2"/>
          <p:cNvPicPr>
            <a:picLocks noChangeAspect="1" noChangeArrowheads="1"/>
          </p:cNvPicPr>
          <p:nvPr/>
        </p:nvPicPr>
        <p:blipFill>
          <a:blip r:embed="rId3" cstate="print"/>
          <a:srcRect/>
          <a:stretch>
            <a:fillRect/>
          </a:stretch>
        </p:blipFill>
        <p:spPr bwMode="auto">
          <a:xfrm>
            <a:off x="0" y="1484784"/>
            <a:ext cx="9144000" cy="28377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288" y="44450"/>
            <a:ext cx="8424862" cy="1143000"/>
          </a:xfrm>
        </p:spPr>
        <p:txBody>
          <a:bodyPr/>
          <a:lstStyle/>
          <a:p>
            <a:pPr algn="ctr"/>
            <a:r>
              <a:rPr lang="en-GB" dirty="0" smtClean="0"/>
              <a:t>PHE Data Charts: Road Traffic Accidents (Over View)</a:t>
            </a:r>
            <a:endParaRPr lang="en-GB" dirty="0"/>
          </a:p>
        </p:txBody>
      </p:sp>
      <p:pic>
        <p:nvPicPr>
          <p:cNvPr id="2051" name="Picture 3"/>
          <p:cNvPicPr>
            <a:picLocks noChangeAspect="1" noChangeArrowheads="1"/>
          </p:cNvPicPr>
          <p:nvPr/>
        </p:nvPicPr>
        <p:blipFill>
          <a:blip r:embed="rId3" cstate="print"/>
          <a:srcRect/>
          <a:stretch>
            <a:fillRect/>
          </a:stretch>
        </p:blipFill>
        <p:spPr bwMode="auto">
          <a:xfrm>
            <a:off x="0" y="1340768"/>
            <a:ext cx="9144000" cy="42004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980728"/>
            <a:ext cx="8892480" cy="5470276"/>
          </a:xfrm>
          <a:prstGeom prst="rect">
            <a:avLst/>
          </a:prstGeom>
          <a:noFill/>
          <a:ln w="9525">
            <a:noFill/>
            <a:miter lim="800000"/>
            <a:headEnd/>
            <a:tailEnd/>
          </a:ln>
        </p:spPr>
      </p:pic>
      <p:sp>
        <p:nvSpPr>
          <p:cNvPr id="5" name="Title 1"/>
          <p:cNvSpPr>
            <a:spLocks noGrp="1"/>
          </p:cNvSpPr>
          <p:nvPr>
            <p:ph type="title"/>
          </p:nvPr>
        </p:nvSpPr>
        <p:spPr/>
        <p:txBody>
          <a:bodyPr/>
          <a:lstStyle/>
          <a:p>
            <a:r>
              <a:rPr lang="en-GB" sz="2800" dirty="0" smtClean="0"/>
              <a:t>PHE Data Charts: Road Traffic Accidents (Area Profiles)</a:t>
            </a:r>
            <a:endParaRPr lang="en-GB"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dirty="0" smtClean="0"/>
              <a:t>PHE Data Charts: Road Traffic Accidents (Trends)</a:t>
            </a:r>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251520" y="1916832"/>
            <a:ext cx="8892480" cy="33688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Child RTC in Southampton</a:t>
            </a:r>
            <a:endParaRPr lang="en-GB" dirty="0"/>
          </a:p>
        </p:txBody>
      </p:sp>
      <p:sp>
        <p:nvSpPr>
          <p:cNvPr id="3" name="Content Placeholder 2"/>
          <p:cNvSpPr>
            <a:spLocks noGrp="1"/>
          </p:cNvSpPr>
          <p:nvPr>
            <p:ph idx="1"/>
          </p:nvPr>
        </p:nvSpPr>
        <p:spPr>
          <a:xfrm>
            <a:off x="0" y="1412775"/>
            <a:ext cx="9144000" cy="4248473"/>
          </a:xfrm>
        </p:spPr>
        <p:txBody>
          <a:bodyPr/>
          <a:lstStyle/>
          <a:p>
            <a:pPr>
              <a:buNone/>
            </a:pPr>
            <a:r>
              <a:rPr lang="en-GB" dirty="0" smtClean="0"/>
              <a:t>			2010-14 </a:t>
            </a:r>
          </a:p>
          <a:p>
            <a:pPr>
              <a:buNone/>
            </a:pPr>
            <a:r>
              <a:rPr lang="en-GB" dirty="0" smtClean="0"/>
              <a:t>     		</a:t>
            </a:r>
            <a:r>
              <a:rPr lang="en-GB" dirty="0" err="1" smtClean="0"/>
              <a:t>av</a:t>
            </a:r>
            <a:r>
              <a:rPr lang="en-GB" dirty="0" smtClean="0"/>
              <a:t>	  2011	2012	2013	2014	2015    % change</a:t>
            </a:r>
          </a:p>
          <a:p>
            <a:pPr>
              <a:buNone/>
            </a:pPr>
            <a:endParaRPr lang="en-GB" dirty="0" smtClean="0"/>
          </a:p>
          <a:p>
            <a:pPr>
              <a:buNone/>
            </a:pPr>
            <a:r>
              <a:rPr lang="en-GB" b="0" dirty="0" smtClean="0"/>
              <a:t>        Killed	0	0	0	0	0	0	0				</a:t>
            </a:r>
          </a:p>
          <a:p>
            <a:pPr>
              <a:buNone/>
            </a:pPr>
            <a:r>
              <a:rPr lang="en-GB" b="0" dirty="0" smtClean="0"/>
              <a:t>         KSI	14	19	12	12	16	13	-10</a:t>
            </a:r>
          </a:p>
          <a:p>
            <a:pPr>
              <a:buNone/>
            </a:pPr>
            <a:r>
              <a:rPr lang="en-GB" b="0" dirty="0" smtClean="0"/>
              <a:t>             </a:t>
            </a:r>
          </a:p>
          <a:p>
            <a:pPr>
              <a:buNone/>
            </a:pPr>
            <a:r>
              <a:rPr lang="en-GB" b="0" dirty="0" smtClean="0"/>
              <a:t>         All	81	92	70	64	90	67	-17</a:t>
            </a:r>
          </a:p>
        </p:txBody>
      </p:sp>
      <p:sp>
        <p:nvSpPr>
          <p:cNvPr id="4" name="TextBox 3"/>
          <p:cNvSpPr txBox="1"/>
          <p:nvPr/>
        </p:nvSpPr>
        <p:spPr>
          <a:xfrm>
            <a:off x="899592" y="5229200"/>
            <a:ext cx="2952328" cy="461665"/>
          </a:xfrm>
          <a:prstGeom prst="rect">
            <a:avLst/>
          </a:prstGeom>
          <a:noFill/>
        </p:spPr>
        <p:txBody>
          <a:bodyPr wrap="square" rtlCol="0">
            <a:spAutoFit/>
          </a:bodyPr>
          <a:lstStyle/>
          <a:p>
            <a:r>
              <a:rPr lang="en-GB" sz="2400" dirty="0" smtClean="0">
                <a:solidFill>
                  <a:srgbClr val="009639"/>
                </a:solidFill>
              </a:rPr>
              <a:t>RRCGB 2015</a:t>
            </a:r>
            <a:endParaRPr lang="en-GB" sz="2400" dirty="0">
              <a:solidFill>
                <a:srgbClr val="009639"/>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KSI 2013-15 </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2171700" y="1147763"/>
            <a:ext cx="4800600" cy="456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Casualties in Southampton</a:t>
            </a:r>
            <a:endParaRPr lang="en-GB" dirty="0"/>
          </a:p>
        </p:txBody>
      </p:sp>
      <p:sp>
        <p:nvSpPr>
          <p:cNvPr id="3" name="Content Placeholder 2"/>
          <p:cNvSpPr>
            <a:spLocks noGrp="1"/>
          </p:cNvSpPr>
          <p:nvPr>
            <p:ph idx="1"/>
          </p:nvPr>
        </p:nvSpPr>
        <p:spPr>
          <a:xfrm>
            <a:off x="0" y="1412775"/>
            <a:ext cx="9144000" cy="4248473"/>
          </a:xfrm>
        </p:spPr>
        <p:txBody>
          <a:bodyPr/>
          <a:lstStyle/>
          <a:p>
            <a:pPr>
              <a:buNone/>
            </a:pPr>
            <a:r>
              <a:rPr lang="en-GB" dirty="0" smtClean="0"/>
              <a:t>			2010-14 </a:t>
            </a:r>
          </a:p>
          <a:p>
            <a:pPr>
              <a:buNone/>
            </a:pPr>
            <a:r>
              <a:rPr lang="en-GB" dirty="0" smtClean="0"/>
              <a:t>     		</a:t>
            </a:r>
            <a:r>
              <a:rPr lang="en-GB" dirty="0" err="1" smtClean="0"/>
              <a:t>av</a:t>
            </a:r>
            <a:r>
              <a:rPr lang="en-GB" dirty="0" smtClean="0"/>
              <a:t>	  2011	2012	2013	2014	2015    % change</a:t>
            </a:r>
          </a:p>
          <a:p>
            <a:pPr>
              <a:buNone/>
            </a:pPr>
            <a:endParaRPr lang="en-GB" dirty="0" smtClean="0"/>
          </a:p>
          <a:p>
            <a:pPr>
              <a:buNone/>
            </a:pPr>
            <a:r>
              <a:rPr lang="en-GB" b="0" dirty="0" smtClean="0"/>
              <a:t>        Killed	2	2	1	4	1	3	36				</a:t>
            </a:r>
          </a:p>
          <a:p>
            <a:pPr>
              <a:buNone/>
            </a:pPr>
            <a:r>
              <a:rPr lang="en-GB" b="0" dirty="0" smtClean="0"/>
              <a:t>        KSI	127	154	110	123	124	125	-1</a:t>
            </a:r>
          </a:p>
          <a:p>
            <a:pPr>
              <a:buNone/>
            </a:pPr>
            <a:r>
              <a:rPr lang="en-GB" b="0" dirty="0" smtClean="0"/>
              <a:t>             </a:t>
            </a:r>
          </a:p>
          <a:p>
            <a:pPr>
              <a:buNone/>
            </a:pPr>
            <a:r>
              <a:rPr lang="en-GB" b="0" dirty="0" smtClean="0"/>
              <a:t>         All	780	817	777	709	812	683	-12</a:t>
            </a:r>
          </a:p>
        </p:txBody>
      </p:sp>
      <p:sp>
        <p:nvSpPr>
          <p:cNvPr id="4" name="TextBox 3"/>
          <p:cNvSpPr txBox="1"/>
          <p:nvPr/>
        </p:nvSpPr>
        <p:spPr>
          <a:xfrm>
            <a:off x="899592" y="5229200"/>
            <a:ext cx="2952328" cy="461665"/>
          </a:xfrm>
          <a:prstGeom prst="rect">
            <a:avLst/>
          </a:prstGeom>
          <a:noFill/>
        </p:spPr>
        <p:txBody>
          <a:bodyPr wrap="square" rtlCol="0">
            <a:spAutoFit/>
          </a:bodyPr>
          <a:lstStyle/>
          <a:p>
            <a:r>
              <a:rPr lang="en-GB" sz="2400" dirty="0" smtClean="0">
                <a:solidFill>
                  <a:srgbClr val="009639"/>
                </a:solidFill>
              </a:rPr>
              <a:t>RCGG 2015</a:t>
            </a:r>
            <a:endParaRPr lang="en-GB" sz="2400" dirty="0">
              <a:solidFill>
                <a:srgbClr val="009639"/>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Health Profiles – Over View 2013-15</a:t>
            </a:r>
            <a:endParaRPr lang="en-GB" dirty="0"/>
          </a:p>
        </p:txBody>
      </p:sp>
      <p:pic>
        <p:nvPicPr>
          <p:cNvPr id="6146" name="Picture 2"/>
          <p:cNvPicPr>
            <a:picLocks noChangeAspect="1" noChangeArrowheads="1"/>
          </p:cNvPicPr>
          <p:nvPr/>
        </p:nvPicPr>
        <p:blipFill>
          <a:blip r:embed="rId3" cstate="print"/>
          <a:srcRect/>
          <a:stretch>
            <a:fillRect/>
          </a:stretch>
        </p:blipFill>
        <p:spPr bwMode="auto">
          <a:xfrm>
            <a:off x="0" y="1484784"/>
            <a:ext cx="9144000" cy="28377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5"/>
          <p:cNvSpPr>
            <a:spLocks noGrp="1"/>
          </p:cNvSpPr>
          <p:nvPr>
            <p:ph type="body" sz="quarter" idx="15"/>
          </p:nvPr>
        </p:nvSpPr>
        <p:spPr>
          <a:xfrm>
            <a:off x="404813" y="3221038"/>
            <a:ext cx="7407275" cy="720725"/>
          </a:xfrm>
        </p:spPr>
        <p:txBody>
          <a:bodyPr/>
          <a:lstStyle/>
          <a:p>
            <a:r>
              <a:rPr lang="en-GB" smtClean="0"/>
              <a:t>Thank you</a:t>
            </a:r>
          </a:p>
        </p:txBody>
      </p:sp>
      <p:sp>
        <p:nvSpPr>
          <p:cNvPr id="52227" name="Text Placeholder 6"/>
          <p:cNvSpPr>
            <a:spLocks noGrp="1"/>
          </p:cNvSpPr>
          <p:nvPr>
            <p:ph type="body" sz="quarter" idx="16"/>
          </p:nvPr>
        </p:nvSpPr>
        <p:spPr>
          <a:xfrm>
            <a:off x="395288" y="4005263"/>
            <a:ext cx="8029575" cy="512762"/>
          </a:xfrm>
        </p:spPr>
        <p:txBody>
          <a:bodyPr/>
          <a:lstStyle/>
          <a:p>
            <a:r>
              <a:rPr lang="en-GB" dirty="0" smtClean="0"/>
              <a:t>Nick Lloyd – Road Safety Manager</a:t>
            </a:r>
          </a:p>
          <a:p>
            <a:r>
              <a:rPr lang="en-GB" dirty="0" smtClean="0">
                <a:hlinkClick r:id="rId3"/>
              </a:rPr>
              <a:t>nlloyd@rospa.com</a:t>
            </a:r>
            <a:r>
              <a:rPr lang="en-GB" dirty="0" smtClean="0"/>
              <a:t> t. 0121 248 2078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err="1" smtClean="0"/>
              <a:t>RoSPA</a:t>
            </a:r>
            <a:endParaRPr lang="en-GB" dirty="0"/>
          </a:p>
        </p:txBody>
      </p:sp>
      <p:grpSp>
        <p:nvGrpSpPr>
          <p:cNvPr id="3" name="Group 68"/>
          <p:cNvGrpSpPr>
            <a:grpSpLocks/>
          </p:cNvGrpSpPr>
          <p:nvPr/>
        </p:nvGrpSpPr>
        <p:grpSpPr bwMode="auto">
          <a:xfrm>
            <a:off x="323528" y="1196752"/>
            <a:ext cx="3167844" cy="3348149"/>
            <a:chOff x="2411760" y="332656"/>
            <a:chExt cx="2859459" cy="2866646"/>
          </a:xfrm>
        </p:grpSpPr>
        <p:pic>
          <p:nvPicPr>
            <p:cNvPr id="5" name="Picture 3"/>
            <p:cNvPicPr>
              <a:picLocks noChangeAspect="1" noChangeArrowheads="1"/>
            </p:cNvPicPr>
            <p:nvPr/>
          </p:nvPicPr>
          <p:blipFill>
            <a:blip r:embed="rId3" cstate="print"/>
            <a:srcRect/>
            <a:stretch>
              <a:fillRect/>
            </a:stretch>
          </p:blipFill>
          <p:spPr bwMode="auto">
            <a:xfrm>
              <a:off x="2411760" y="332656"/>
              <a:ext cx="2859459" cy="2866646"/>
            </a:xfrm>
            <a:prstGeom prst="rect">
              <a:avLst/>
            </a:prstGeom>
            <a:noFill/>
            <a:ln w="9525">
              <a:noFill/>
              <a:miter lim="800000"/>
              <a:headEnd/>
              <a:tailEnd/>
            </a:ln>
          </p:spPr>
        </p:pic>
        <p:sp>
          <p:nvSpPr>
            <p:cNvPr id="6" name="TextBox 8"/>
            <p:cNvSpPr txBox="1">
              <a:spLocks noChangeArrowheads="1"/>
            </p:cNvSpPr>
            <p:nvPr/>
          </p:nvSpPr>
          <p:spPr bwMode="auto">
            <a:xfrm>
              <a:off x="2863254" y="843543"/>
              <a:ext cx="2347766" cy="1528309"/>
            </a:xfrm>
            <a:prstGeom prst="rect">
              <a:avLst/>
            </a:prstGeom>
            <a:noFill/>
            <a:ln w="9525">
              <a:noFill/>
              <a:miter lim="800000"/>
              <a:headEnd/>
              <a:tailEnd/>
            </a:ln>
          </p:spPr>
          <p:txBody>
            <a:bodyPr>
              <a:spAutoFit/>
            </a:bodyPr>
            <a:lstStyle/>
            <a:p>
              <a:r>
                <a:rPr lang="en-GB" sz="2400" dirty="0" smtClean="0">
                  <a:solidFill>
                    <a:schemeClr val="bg1"/>
                  </a:solidFill>
                </a:rPr>
                <a:t>The Charity was founded </a:t>
              </a:r>
              <a:r>
                <a:rPr lang="en-GB" sz="2400" dirty="0">
                  <a:solidFill>
                    <a:schemeClr val="bg1"/>
                  </a:solidFill>
                </a:rPr>
                <a:t>in London in </a:t>
              </a:r>
              <a:r>
                <a:rPr lang="en-GB" sz="2400" dirty="0" smtClean="0">
                  <a:solidFill>
                    <a:schemeClr val="bg1"/>
                  </a:solidFill>
                </a:rPr>
                <a:t>1917 due to a rise in pedestrian casualties</a:t>
              </a:r>
              <a:endParaRPr lang="en-GB" sz="2400" dirty="0">
                <a:solidFill>
                  <a:schemeClr val="bg1"/>
                </a:solidFill>
              </a:endParaRPr>
            </a:p>
          </p:txBody>
        </p:sp>
      </p:grpSp>
      <p:sp>
        <p:nvSpPr>
          <p:cNvPr id="7" name="Freeform 19"/>
          <p:cNvSpPr>
            <a:spLocks/>
          </p:cNvSpPr>
          <p:nvPr/>
        </p:nvSpPr>
        <p:spPr bwMode="auto">
          <a:xfrm>
            <a:off x="4716016" y="1196752"/>
            <a:ext cx="3816424" cy="4032448"/>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blipFill>
            <a:blip r:embed="rId4" cstate="print"/>
            <a:stretch>
              <a:fillRect/>
            </a:stretch>
          </a:blip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Road Traffic Unintentional Injuries to children and young People</a:t>
            </a:r>
            <a:endParaRPr lang="en-GB" b="1" dirty="0"/>
          </a:p>
        </p:txBody>
      </p:sp>
      <p:sp>
        <p:nvSpPr>
          <p:cNvPr id="3" name="Content Placeholder 2"/>
          <p:cNvSpPr>
            <a:spLocks noGrp="1"/>
          </p:cNvSpPr>
          <p:nvPr>
            <p:ph idx="1"/>
          </p:nvPr>
        </p:nvSpPr>
        <p:spPr>
          <a:xfrm>
            <a:off x="395288" y="1268413"/>
            <a:ext cx="6913016" cy="4320827"/>
          </a:xfrm>
        </p:spPr>
        <p:txBody>
          <a:bodyPr/>
          <a:lstStyle/>
          <a:p>
            <a:pPr>
              <a:buNone/>
            </a:pPr>
            <a:r>
              <a:rPr lang="en-GB" dirty="0" smtClean="0"/>
              <a:t> In my presentation I will cover:</a:t>
            </a:r>
          </a:p>
          <a:p>
            <a:r>
              <a:rPr lang="en-GB" b="0" dirty="0" smtClean="0"/>
              <a:t> Current and immediate past work of RoSPA</a:t>
            </a:r>
          </a:p>
          <a:p>
            <a:r>
              <a:rPr lang="en-GB" b="0" dirty="0" smtClean="0"/>
              <a:t> Public Health England data sets</a:t>
            </a:r>
          </a:p>
          <a:p>
            <a:pPr>
              <a:buNone/>
            </a:pPr>
            <a:endParaRPr lang="en-GB" b="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RoSPA Work – Child Car Seats</a:t>
            </a:r>
            <a:endParaRPr lang="en-GB" dirty="0"/>
          </a:p>
        </p:txBody>
      </p:sp>
      <p:sp>
        <p:nvSpPr>
          <p:cNvPr id="3" name="Content Placeholder 2"/>
          <p:cNvSpPr>
            <a:spLocks noGrp="1"/>
          </p:cNvSpPr>
          <p:nvPr>
            <p:ph idx="1"/>
          </p:nvPr>
        </p:nvSpPr>
        <p:spPr>
          <a:xfrm>
            <a:off x="395288" y="1268760"/>
            <a:ext cx="8424862" cy="2260600"/>
          </a:xfrm>
        </p:spPr>
        <p:txBody>
          <a:bodyPr/>
          <a:lstStyle/>
          <a:p>
            <a:r>
              <a:rPr lang="en-GB" dirty="0" smtClean="0"/>
              <a:t> </a:t>
            </a:r>
            <a:r>
              <a:rPr lang="en-GB" b="0" dirty="0" smtClean="0"/>
              <a:t>Child car seats -  website </a:t>
            </a:r>
            <a:r>
              <a:rPr lang="en-GB" b="0" dirty="0" smtClean="0">
                <a:hlinkClick r:id="rId3"/>
              </a:rPr>
              <a:t>www.childcarseats.org.uk</a:t>
            </a:r>
            <a:endParaRPr lang="en-GB" b="0" dirty="0" smtClean="0"/>
          </a:p>
          <a:p>
            <a:r>
              <a:rPr lang="en-GB" b="0" dirty="0" smtClean="0"/>
              <a:t> Producing a new information film</a:t>
            </a:r>
          </a:p>
          <a:p>
            <a:r>
              <a:rPr lang="en-GB" b="0" dirty="0" smtClean="0"/>
              <a:t> New training package </a:t>
            </a:r>
          </a:p>
        </p:txBody>
      </p:sp>
      <p:sp>
        <p:nvSpPr>
          <p:cNvPr id="5" name="Freeform 21"/>
          <p:cNvSpPr>
            <a:spLocks/>
          </p:cNvSpPr>
          <p:nvPr/>
        </p:nvSpPr>
        <p:spPr bwMode="auto">
          <a:xfrm>
            <a:off x="6300192" y="2852936"/>
            <a:ext cx="2443287" cy="2706365"/>
          </a:xfrm>
          <a:custGeom>
            <a:avLst/>
            <a:gdLst/>
            <a:ahLst/>
            <a:cxnLst>
              <a:cxn ang="0">
                <a:pos x="114" y="147"/>
              </a:cxn>
              <a:cxn ang="0">
                <a:pos x="4" y="416"/>
              </a:cxn>
              <a:cxn ang="0">
                <a:pos x="379" y="773"/>
              </a:cxn>
              <a:cxn ang="0">
                <a:pos x="730" y="406"/>
              </a:cxn>
              <a:cxn ang="0">
                <a:pos x="355" y="49"/>
              </a:cxn>
              <a:cxn ang="0">
                <a:pos x="238" y="71"/>
              </a:cxn>
              <a:cxn ang="0">
                <a:pos x="101" y="0"/>
              </a:cxn>
              <a:cxn ang="0">
                <a:pos x="114" y="147"/>
              </a:cxn>
            </a:cxnLst>
            <a:rect l="0" t="0" r="r" b="b"/>
            <a:pathLst>
              <a:path w="736" h="776">
                <a:moveTo>
                  <a:pt x="114" y="147"/>
                </a:moveTo>
                <a:cubicBezTo>
                  <a:pt x="43" y="214"/>
                  <a:pt x="0" y="310"/>
                  <a:pt x="4" y="416"/>
                </a:cubicBezTo>
                <a:cubicBezTo>
                  <a:pt x="10" y="616"/>
                  <a:pt x="178" y="776"/>
                  <a:pt x="379" y="773"/>
                </a:cubicBezTo>
                <a:cubicBezTo>
                  <a:pt x="579" y="770"/>
                  <a:pt x="736" y="606"/>
                  <a:pt x="730" y="406"/>
                </a:cubicBezTo>
                <a:cubicBezTo>
                  <a:pt x="723" y="206"/>
                  <a:pt x="555" y="47"/>
                  <a:pt x="355" y="49"/>
                </a:cubicBezTo>
                <a:cubicBezTo>
                  <a:pt x="314" y="50"/>
                  <a:pt x="275" y="58"/>
                  <a:pt x="238" y="71"/>
                </a:cubicBezTo>
                <a:cubicBezTo>
                  <a:pt x="101" y="0"/>
                  <a:pt x="101" y="0"/>
                  <a:pt x="101" y="0"/>
                </a:cubicBezTo>
                <a:lnTo>
                  <a:pt x="114" y="147"/>
                </a:lnTo>
                <a:close/>
              </a:path>
            </a:pathLst>
          </a:custGeom>
          <a:blipFill>
            <a:blip r:embed="rId4" cstate="print"/>
            <a:stretch>
              <a:fillRect/>
            </a:stretch>
          </a:blipFill>
          <a:ln w="1270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11"/>
          <p:cNvSpPr>
            <a:spLocks/>
          </p:cNvSpPr>
          <p:nvPr/>
        </p:nvSpPr>
        <p:spPr bwMode="auto">
          <a:xfrm>
            <a:off x="395536" y="2996952"/>
            <a:ext cx="5112568" cy="2664296"/>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blipFill>
            <a:blip r:embed="rId5"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RoSPA Work – Younger Drivers</a:t>
            </a:r>
            <a:endParaRPr lang="en-GB" dirty="0"/>
          </a:p>
        </p:txBody>
      </p:sp>
      <p:sp>
        <p:nvSpPr>
          <p:cNvPr id="3" name="Content Placeholder 2"/>
          <p:cNvSpPr>
            <a:spLocks noGrp="1"/>
          </p:cNvSpPr>
          <p:nvPr>
            <p:ph idx="1"/>
          </p:nvPr>
        </p:nvSpPr>
        <p:spPr/>
        <p:txBody>
          <a:bodyPr/>
          <a:lstStyle/>
          <a:p>
            <a:r>
              <a:rPr lang="en-GB" dirty="0" smtClean="0"/>
              <a:t> </a:t>
            </a:r>
            <a:r>
              <a:rPr lang="en-GB" b="0" dirty="0" smtClean="0"/>
              <a:t>Young drivers hub</a:t>
            </a:r>
          </a:p>
          <a:p>
            <a:r>
              <a:rPr lang="en-GB" b="0" dirty="0" smtClean="0"/>
              <a:t> Young drivers at work - workshop</a:t>
            </a:r>
          </a:p>
          <a:p>
            <a:r>
              <a:rPr lang="en-GB" b="0" dirty="0" smtClean="0"/>
              <a:t> </a:t>
            </a:r>
            <a:r>
              <a:rPr lang="en-GB" b="0" dirty="0" err="1" smtClean="0"/>
              <a:t>DfT</a:t>
            </a:r>
            <a:r>
              <a:rPr lang="en-GB" b="0" dirty="0" smtClean="0"/>
              <a:t> young driver project</a:t>
            </a:r>
            <a:endParaRPr lang="en-GB" dirty="0"/>
          </a:p>
        </p:txBody>
      </p:sp>
      <p:sp>
        <p:nvSpPr>
          <p:cNvPr id="6" name="Freeform 11"/>
          <p:cNvSpPr>
            <a:spLocks/>
          </p:cNvSpPr>
          <p:nvPr/>
        </p:nvSpPr>
        <p:spPr bwMode="auto">
          <a:xfrm>
            <a:off x="395536" y="2996952"/>
            <a:ext cx="4320480" cy="2664296"/>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blipFill>
            <a:blip r:embed="rId3"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27"/>
          <p:cNvSpPr>
            <a:spLocks/>
          </p:cNvSpPr>
          <p:nvPr/>
        </p:nvSpPr>
        <p:spPr bwMode="auto">
          <a:xfrm>
            <a:off x="5796136" y="1340768"/>
            <a:ext cx="3024336" cy="4248472"/>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blipFill>
            <a:blip r:embed="rId4" cstate="print"/>
            <a:stretch>
              <a:fillRect/>
            </a:stretch>
          </a:blip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RoSPA – Older Drivers</a:t>
            </a:r>
            <a:endParaRPr lang="en-GB" dirty="0"/>
          </a:p>
        </p:txBody>
      </p:sp>
      <p:sp>
        <p:nvSpPr>
          <p:cNvPr id="3" name="Content Placeholder 2"/>
          <p:cNvSpPr>
            <a:spLocks noGrp="1"/>
          </p:cNvSpPr>
          <p:nvPr>
            <p:ph idx="1"/>
          </p:nvPr>
        </p:nvSpPr>
        <p:spPr>
          <a:xfrm>
            <a:off x="395288" y="1268413"/>
            <a:ext cx="4392736" cy="2260600"/>
          </a:xfrm>
        </p:spPr>
        <p:txBody>
          <a:bodyPr/>
          <a:lstStyle/>
          <a:p>
            <a:r>
              <a:rPr lang="en-GB" dirty="0" smtClean="0"/>
              <a:t> </a:t>
            </a:r>
            <a:r>
              <a:rPr lang="en-GB" b="0" dirty="0" smtClean="0"/>
              <a:t>Older drivers website</a:t>
            </a:r>
          </a:p>
          <a:p>
            <a:r>
              <a:rPr lang="en-GB" b="0" dirty="0" smtClean="0"/>
              <a:t> Older drivers resource for GP</a:t>
            </a:r>
            <a:endParaRPr lang="en-GB" dirty="0"/>
          </a:p>
        </p:txBody>
      </p:sp>
      <p:sp>
        <p:nvSpPr>
          <p:cNvPr id="5" name="Freeform 27"/>
          <p:cNvSpPr>
            <a:spLocks/>
          </p:cNvSpPr>
          <p:nvPr/>
        </p:nvSpPr>
        <p:spPr bwMode="auto">
          <a:xfrm>
            <a:off x="5796136" y="1340768"/>
            <a:ext cx="3024336" cy="4248472"/>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blipFill>
            <a:blip r:embed="rId2" cstate="print"/>
            <a:stretch>
              <a:fillRect/>
            </a:stretch>
          </a:blip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1"/>
          <p:cNvSpPr>
            <a:spLocks/>
          </p:cNvSpPr>
          <p:nvPr/>
        </p:nvSpPr>
        <p:spPr bwMode="auto">
          <a:xfrm>
            <a:off x="467544" y="2492896"/>
            <a:ext cx="4320480" cy="2664296"/>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blipFill>
            <a:blip r:embed="rId3"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467544" y="5229200"/>
            <a:ext cx="4320480" cy="369332"/>
          </a:xfrm>
          <a:prstGeom prst="rect">
            <a:avLst/>
          </a:prstGeom>
          <a:noFill/>
        </p:spPr>
        <p:txBody>
          <a:bodyPr wrap="square" rtlCol="0">
            <a:spAutoFit/>
          </a:bodyPr>
          <a:lstStyle/>
          <a:p>
            <a:r>
              <a:rPr lang="en-GB" dirty="0" smtClean="0">
                <a:solidFill>
                  <a:srgbClr val="002060"/>
                </a:solidFill>
              </a:rPr>
              <a:t>www.olderdrivers.org.uk</a:t>
            </a:r>
            <a:endParaRPr lang="en-GB" dirty="0">
              <a:solidFill>
                <a:srgbClr val="00206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RoSPA Work - Evaluation</a:t>
            </a:r>
            <a:endParaRPr lang="en-GB" dirty="0"/>
          </a:p>
        </p:txBody>
      </p:sp>
      <p:sp>
        <p:nvSpPr>
          <p:cNvPr id="3" name="Content Placeholder 2"/>
          <p:cNvSpPr>
            <a:spLocks noGrp="1"/>
          </p:cNvSpPr>
          <p:nvPr>
            <p:ph idx="1"/>
          </p:nvPr>
        </p:nvSpPr>
        <p:spPr>
          <a:xfrm>
            <a:off x="395288" y="1268413"/>
            <a:ext cx="8424862" cy="576411"/>
          </a:xfrm>
        </p:spPr>
        <p:txBody>
          <a:bodyPr/>
          <a:lstStyle/>
          <a:p>
            <a:r>
              <a:rPr lang="en-GB" b="0" dirty="0" smtClean="0"/>
              <a:t>Road safety evaluation – E-</a:t>
            </a:r>
            <a:r>
              <a:rPr lang="en-GB" b="0" dirty="0" err="1" smtClean="0"/>
              <a:t>valu</a:t>
            </a:r>
            <a:r>
              <a:rPr lang="en-GB" b="0" dirty="0" smtClean="0"/>
              <a:t>-it ‘Webcasts’</a:t>
            </a:r>
          </a:p>
          <a:p>
            <a:endParaRPr lang="en-GB" b="0" dirty="0"/>
          </a:p>
        </p:txBody>
      </p:sp>
      <p:sp>
        <p:nvSpPr>
          <p:cNvPr id="6" name="Freeform 11"/>
          <p:cNvSpPr>
            <a:spLocks/>
          </p:cNvSpPr>
          <p:nvPr/>
        </p:nvSpPr>
        <p:spPr bwMode="auto">
          <a:xfrm>
            <a:off x="827584" y="1844824"/>
            <a:ext cx="6984776" cy="3240360"/>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blipFill>
            <a:blip r:embed="rId3"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1331640" y="5157192"/>
            <a:ext cx="5832648" cy="369332"/>
          </a:xfrm>
          <a:prstGeom prst="rect">
            <a:avLst/>
          </a:prstGeom>
          <a:noFill/>
        </p:spPr>
        <p:txBody>
          <a:bodyPr wrap="square" rtlCol="0">
            <a:spAutoFit/>
          </a:bodyPr>
          <a:lstStyle/>
          <a:p>
            <a:r>
              <a:rPr lang="en-GB" dirty="0" smtClean="0">
                <a:solidFill>
                  <a:srgbClr val="002060"/>
                </a:solidFill>
              </a:rPr>
              <a:t>www.roadsafetyevaluation.com</a:t>
            </a:r>
            <a:endParaRPr lang="en-GB" dirty="0">
              <a:solidFill>
                <a:srgbClr val="00206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332656"/>
            <a:ext cx="8820472" cy="4045304"/>
          </a:xfrm>
          <a:prstGeom prst="rect">
            <a:avLst/>
          </a:prstGeom>
          <a:noFill/>
          <a:ln w="9525">
            <a:noFill/>
            <a:miter lim="800000"/>
            <a:headEnd/>
            <a:tailEnd/>
          </a:ln>
        </p:spPr>
      </p:pic>
      <p:sp>
        <p:nvSpPr>
          <p:cNvPr id="5" name="Rectangle 4"/>
          <p:cNvSpPr/>
          <p:nvPr/>
        </p:nvSpPr>
        <p:spPr>
          <a:xfrm>
            <a:off x="971600" y="4725144"/>
            <a:ext cx="7488832" cy="646331"/>
          </a:xfrm>
          <a:prstGeom prst="rect">
            <a:avLst/>
          </a:prstGeom>
        </p:spPr>
        <p:txBody>
          <a:bodyPr wrap="square">
            <a:spAutoFit/>
          </a:bodyPr>
          <a:lstStyle/>
          <a:p>
            <a:r>
              <a:rPr lang="en-GB" dirty="0" smtClean="0">
                <a:solidFill>
                  <a:srgbClr val="002060"/>
                </a:solidFill>
              </a:rPr>
              <a:t>https://fingertips.phe.org.uk/profile-group/child-health/profile/child-health-injuries</a:t>
            </a:r>
            <a:endParaRPr lang="en-GB" dirty="0">
              <a:solidFill>
                <a:srgbClr val="00206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Health Profiles – Over View 2013-15 London</a:t>
            </a:r>
            <a:endParaRPr lang="en-GB" dirty="0"/>
          </a:p>
        </p:txBody>
      </p:sp>
      <p:pic>
        <p:nvPicPr>
          <p:cNvPr id="5122" name="Picture 2"/>
          <p:cNvPicPr>
            <a:picLocks noChangeAspect="1" noChangeArrowheads="1"/>
          </p:cNvPicPr>
          <p:nvPr/>
        </p:nvPicPr>
        <p:blipFill>
          <a:blip r:embed="rId3" cstate="print"/>
          <a:srcRect/>
          <a:stretch>
            <a:fillRect/>
          </a:stretch>
        </p:blipFill>
        <p:spPr bwMode="auto">
          <a:xfrm>
            <a:off x="0" y="1196752"/>
            <a:ext cx="8775173" cy="2301230"/>
          </a:xfrm>
          <a:prstGeom prst="rect">
            <a:avLst/>
          </a:prstGeom>
          <a:noFill/>
          <a:ln w="9525">
            <a:noFill/>
            <a:miter lim="800000"/>
            <a:headEnd/>
            <a:tailEnd/>
          </a:ln>
        </p:spPr>
      </p:pic>
      <p:sp>
        <p:nvSpPr>
          <p:cNvPr id="8" name="TextBox 7"/>
          <p:cNvSpPr txBox="1"/>
          <p:nvPr/>
        </p:nvSpPr>
        <p:spPr>
          <a:xfrm>
            <a:off x="1007096" y="4869160"/>
            <a:ext cx="8136904" cy="830997"/>
          </a:xfrm>
          <a:prstGeom prst="rect">
            <a:avLst/>
          </a:prstGeom>
          <a:noFill/>
        </p:spPr>
        <p:txBody>
          <a:bodyPr wrap="square" rtlCol="0">
            <a:spAutoFit/>
          </a:bodyPr>
          <a:lstStyle/>
          <a:p>
            <a:r>
              <a:rPr lang="en-GB" sz="2400" dirty="0" smtClean="0">
                <a:solidFill>
                  <a:srgbClr val="002060"/>
                </a:solidFill>
              </a:rPr>
              <a:t>Compared to bench mark authorities;</a:t>
            </a:r>
          </a:p>
          <a:p>
            <a:r>
              <a:rPr lang="en-GB" sz="2400" dirty="0" smtClean="0">
                <a:solidFill>
                  <a:srgbClr val="002060"/>
                </a:solidFill>
              </a:rPr>
              <a:t>Green = better, Yellow= similar, Red = worse</a:t>
            </a:r>
            <a:endParaRPr lang="en-GB" sz="2400" dirty="0">
              <a:solidFill>
                <a:srgbClr val="002060"/>
              </a:solidFill>
            </a:endParaRPr>
          </a:p>
        </p:txBody>
      </p:sp>
      <p:grpSp>
        <p:nvGrpSpPr>
          <p:cNvPr id="11" name="Group 10"/>
          <p:cNvGrpSpPr/>
          <p:nvPr/>
        </p:nvGrpSpPr>
        <p:grpSpPr>
          <a:xfrm>
            <a:off x="1043608" y="3429000"/>
            <a:ext cx="1224136" cy="1335053"/>
            <a:chOff x="1043608" y="3429000"/>
            <a:chExt cx="1224136" cy="1335053"/>
          </a:xfrm>
        </p:grpSpPr>
        <p:sp>
          <p:nvSpPr>
            <p:cNvPr id="5" name="TextBox 4"/>
            <p:cNvSpPr txBox="1"/>
            <p:nvPr/>
          </p:nvSpPr>
          <p:spPr>
            <a:xfrm>
              <a:off x="1043608" y="3933056"/>
              <a:ext cx="1187624" cy="830997"/>
            </a:xfrm>
            <a:prstGeom prst="rect">
              <a:avLst/>
            </a:prstGeom>
            <a:noFill/>
          </p:spPr>
          <p:txBody>
            <a:bodyPr wrap="square" rtlCol="0">
              <a:spAutoFit/>
            </a:bodyPr>
            <a:lstStyle/>
            <a:p>
              <a:r>
                <a:rPr lang="en-GB" sz="2400" dirty="0" smtClean="0">
                  <a:solidFill>
                    <a:srgbClr val="002060"/>
                  </a:solidFill>
                </a:rPr>
                <a:t>England </a:t>
              </a:r>
            </a:p>
            <a:p>
              <a:r>
                <a:rPr lang="en-GB" sz="2400" dirty="0" smtClean="0">
                  <a:solidFill>
                    <a:srgbClr val="002060"/>
                  </a:solidFill>
                </a:rPr>
                <a:t>38.5</a:t>
              </a:r>
              <a:endParaRPr lang="en-GB" sz="2400" dirty="0">
                <a:solidFill>
                  <a:srgbClr val="002060"/>
                </a:solidFill>
              </a:endParaRPr>
            </a:p>
          </p:txBody>
        </p:sp>
        <p:cxnSp>
          <p:nvCxnSpPr>
            <p:cNvPr id="10" name="Straight Arrow Connector 9"/>
            <p:cNvCxnSpPr/>
            <p:nvPr/>
          </p:nvCxnSpPr>
          <p:spPr>
            <a:xfrm flipV="1">
              <a:off x="1475656" y="3429000"/>
              <a:ext cx="792088" cy="50405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771800" y="3573016"/>
            <a:ext cx="1368152" cy="1191037"/>
            <a:chOff x="2771800" y="3573016"/>
            <a:chExt cx="1368152" cy="1191037"/>
          </a:xfrm>
        </p:grpSpPr>
        <p:sp>
          <p:nvSpPr>
            <p:cNvPr id="6" name="TextBox 5"/>
            <p:cNvSpPr txBox="1"/>
            <p:nvPr/>
          </p:nvSpPr>
          <p:spPr>
            <a:xfrm>
              <a:off x="2915816" y="3933056"/>
              <a:ext cx="1224136" cy="830997"/>
            </a:xfrm>
            <a:prstGeom prst="rect">
              <a:avLst/>
            </a:prstGeom>
            <a:noFill/>
          </p:spPr>
          <p:txBody>
            <a:bodyPr wrap="square" rtlCol="0">
              <a:spAutoFit/>
            </a:bodyPr>
            <a:lstStyle/>
            <a:p>
              <a:r>
                <a:rPr lang="en-GB" sz="2400" dirty="0" smtClean="0">
                  <a:solidFill>
                    <a:srgbClr val="002060"/>
                  </a:solidFill>
                </a:rPr>
                <a:t>London</a:t>
              </a:r>
            </a:p>
            <a:p>
              <a:r>
                <a:rPr lang="en-GB" sz="2400" dirty="0" smtClean="0">
                  <a:solidFill>
                    <a:srgbClr val="002060"/>
                  </a:solidFill>
                </a:rPr>
                <a:t>25.7</a:t>
              </a:r>
              <a:endParaRPr lang="en-GB" sz="2400" dirty="0">
                <a:solidFill>
                  <a:srgbClr val="002060"/>
                </a:solidFill>
              </a:endParaRPr>
            </a:p>
          </p:txBody>
        </p:sp>
        <p:cxnSp>
          <p:nvCxnSpPr>
            <p:cNvPr id="18" name="Straight Arrow Connector 17"/>
            <p:cNvCxnSpPr/>
            <p:nvPr/>
          </p:nvCxnSpPr>
          <p:spPr>
            <a:xfrm flipH="1" flipV="1">
              <a:off x="2771800" y="3573016"/>
              <a:ext cx="576064" cy="50405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804248" y="3573016"/>
            <a:ext cx="1440160" cy="1191037"/>
            <a:chOff x="6804248" y="3573016"/>
            <a:chExt cx="1440160" cy="1191037"/>
          </a:xfrm>
        </p:grpSpPr>
        <p:sp>
          <p:nvSpPr>
            <p:cNvPr id="7" name="TextBox 6"/>
            <p:cNvSpPr txBox="1"/>
            <p:nvPr/>
          </p:nvSpPr>
          <p:spPr>
            <a:xfrm>
              <a:off x="6804248" y="3933056"/>
              <a:ext cx="1440160" cy="830997"/>
            </a:xfrm>
            <a:prstGeom prst="rect">
              <a:avLst/>
            </a:prstGeom>
            <a:noFill/>
          </p:spPr>
          <p:txBody>
            <a:bodyPr wrap="square" rtlCol="0">
              <a:spAutoFit/>
            </a:bodyPr>
            <a:lstStyle/>
            <a:p>
              <a:r>
                <a:rPr lang="en-GB" sz="2400" dirty="0" smtClean="0">
                  <a:solidFill>
                    <a:srgbClr val="002060"/>
                  </a:solidFill>
                </a:rPr>
                <a:t>Islington</a:t>
              </a:r>
            </a:p>
            <a:p>
              <a:r>
                <a:rPr lang="en-GB" sz="2400" dirty="0" smtClean="0">
                  <a:solidFill>
                    <a:srgbClr val="002060"/>
                  </a:solidFill>
                </a:rPr>
                <a:t>38.2 </a:t>
              </a:r>
              <a:endParaRPr lang="en-GB" sz="2400" dirty="0">
                <a:solidFill>
                  <a:srgbClr val="002060"/>
                </a:solidFill>
              </a:endParaRPr>
            </a:p>
          </p:txBody>
        </p:sp>
        <p:cxnSp>
          <p:nvCxnSpPr>
            <p:cNvPr id="23" name="Straight Arrow Connector 22"/>
            <p:cNvCxnSpPr/>
            <p:nvPr/>
          </p:nvCxnSpPr>
          <p:spPr>
            <a:xfrm flipV="1">
              <a:off x="7380312" y="3573016"/>
              <a:ext cx="288032" cy="43204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SPA 02022016">
  <a:themeElements>
    <a:clrScheme name="RoSPA">
      <a:dk1>
        <a:sysClr val="windowText" lastClr="000000"/>
      </a:dk1>
      <a:lt1>
        <a:sysClr val="window" lastClr="FFFFFF"/>
      </a:lt1>
      <a:dk2>
        <a:srgbClr val="001E62"/>
      </a:dk2>
      <a:lt2>
        <a:srgbClr val="EEECE1"/>
      </a:lt2>
      <a:accent1>
        <a:srgbClr val="FFA300"/>
      </a:accent1>
      <a:accent2>
        <a:srgbClr val="FF671F"/>
      </a:accent2>
      <a:accent3>
        <a:srgbClr val="97D700"/>
      </a:accent3>
      <a:accent4>
        <a:srgbClr val="009639"/>
      </a:accent4>
      <a:accent5>
        <a:srgbClr val="008EAA"/>
      </a:accent5>
      <a:accent6>
        <a:srgbClr val="3A5DAE"/>
      </a:accent6>
      <a:hlink>
        <a:srgbClr val="D0006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4802</TotalTime>
  <Words>861</Words>
  <Application>Microsoft Office PowerPoint</Application>
  <PresentationFormat>On-screen Show (4:3)</PresentationFormat>
  <Paragraphs>135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Webdings</vt:lpstr>
      <vt:lpstr>RoSPA 02022016</vt:lpstr>
      <vt:lpstr>PowerPoint Presentation</vt:lpstr>
      <vt:lpstr>RoSPA</vt:lpstr>
      <vt:lpstr>Road Traffic Unintentional Injuries to children and young People</vt:lpstr>
      <vt:lpstr>RoSPA Work – Child Car Seats</vt:lpstr>
      <vt:lpstr>RoSPA Work – Younger Drivers</vt:lpstr>
      <vt:lpstr>RoSPA – Older Drivers</vt:lpstr>
      <vt:lpstr>RoSPA Work - Evaluation</vt:lpstr>
      <vt:lpstr>PowerPoint Presentation</vt:lpstr>
      <vt:lpstr>PHE Health Profiles – Over View 2013-15 London</vt:lpstr>
      <vt:lpstr>PHE Health Profiles – Over View 2013-15 SE Region</vt:lpstr>
      <vt:lpstr>PHE Data Charts: Road Traffic Accidents (Over View)</vt:lpstr>
      <vt:lpstr>PHE Data Charts: Road Traffic Accidents (Area Profiles)</vt:lpstr>
      <vt:lpstr>PHE Data Charts: Road Traffic Accidents (Trends)</vt:lpstr>
      <vt:lpstr>Child RTC in Southampton</vt:lpstr>
      <vt:lpstr>Child KSI 2013-15 </vt:lpstr>
      <vt:lpstr>Casualties in Southampton</vt:lpstr>
      <vt:lpstr>PHE Health Profiles – Over View 2013-15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Huckle, Deborah</cp:lastModifiedBy>
  <cp:revision>538</cp:revision>
  <dcterms:created xsi:type="dcterms:W3CDTF">2016-02-01T19:43:55Z</dcterms:created>
  <dcterms:modified xsi:type="dcterms:W3CDTF">2017-07-14T13:06:51Z</dcterms:modified>
</cp:coreProperties>
</file>